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78"/>
  </p:notesMasterIdLst>
  <p:sldIdLst>
    <p:sldId id="311" r:id="rId2"/>
    <p:sldId id="314" r:id="rId3"/>
    <p:sldId id="312" r:id="rId4"/>
    <p:sldId id="313" r:id="rId5"/>
    <p:sldId id="310" r:id="rId6"/>
    <p:sldId id="316" r:id="rId7"/>
    <p:sldId id="317" r:id="rId8"/>
    <p:sldId id="318" r:id="rId9"/>
    <p:sldId id="319" r:id="rId10"/>
    <p:sldId id="320" r:id="rId11"/>
    <p:sldId id="321" r:id="rId12"/>
    <p:sldId id="324" r:id="rId13"/>
    <p:sldId id="322" r:id="rId14"/>
    <p:sldId id="323" r:id="rId15"/>
    <p:sldId id="325" r:id="rId16"/>
    <p:sldId id="328" r:id="rId17"/>
    <p:sldId id="327" r:id="rId18"/>
    <p:sldId id="330" r:id="rId19"/>
    <p:sldId id="329" r:id="rId20"/>
    <p:sldId id="326" r:id="rId21"/>
    <p:sldId id="333" r:id="rId22"/>
    <p:sldId id="335" r:id="rId23"/>
    <p:sldId id="337" r:id="rId24"/>
    <p:sldId id="336" r:id="rId25"/>
    <p:sldId id="334" r:id="rId26"/>
    <p:sldId id="332" r:id="rId27"/>
    <p:sldId id="339" r:id="rId28"/>
    <p:sldId id="338" r:id="rId29"/>
    <p:sldId id="331" r:id="rId30"/>
    <p:sldId id="256" r:id="rId31"/>
    <p:sldId id="257" r:id="rId32"/>
    <p:sldId id="265" r:id="rId33"/>
    <p:sldId id="258" r:id="rId34"/>
    <p:sldId id="259" r:id="rId35"/>
    <p:sldId id="260" r:id="rId36"/>
    <p:sldId id="261" r:id="rId37"/>
    <p:sldId id="262" r:id="rId38"/>
    <p:sldId id="263" r:id="rId39"/>
    <p:sldId id="267" r:id="rId40"/>
    <p:sldId id="277" r:id="rId41"/>
    <p:sldId id="268" r:id="rId42"/>
    <p:sldId id="271" r:id="rId43"/>
    <p:sldId id="270" r:id="rId44"/>
    <p:sldId id="269" r:id="rId45"/>
    <p:sldId id="272" r:id="rId46"/>
    <p:sldId id="274" r:id="rId47"/>
    <p:sldId id="276" r:id="rId48"/>
    <p:sldId id="275" r:id="rId49"/>
    <p:sldId id="273" r:id="rId50"/>
    <p:sldId id="278" r:id="rId51"/>
    <p:sldId id="280" r:id="rId52"/>
    <p:sldId id="281" r:id="rId53"/>
    <p:sldId id="283" r:id="rId54"/>
    <p:sldId id="288" r:id="rId55"/>
    <p:sldId id="290" r:id="rId56"/>
    <p:sldId id="289" r:id="rId57"/>
    <p:sldId id="285" r:id="rId58"/>
    <p:sldId id="291" r:id="rId59"/>
    <p:sldId id="294" r:id="rId60"/>
    <p:sldId id="293" r:id="rId61"/>
    <p:sldId id="292" r:id="rId62"/>
    <p:sldId id="295" r:id="rId63"/>
    <p:sldId id="297" r:id="rId64"/>
    <p:sldId id="298" r:id="rId65"/>
    <p:sldId id="301" r:id="rId66"/>
    <p:sldId id="300" r:id="rId67"/>
    <p:sldId id="299" r:id="rId68"/>
    <p:sldId id="296" r:id="rId69"/>
    <p:sldId id="302" r:id="rId70"/>
    <p:sldId id="303" r:id="rId71"/>
    <p:sldId id="305" r:id="rId72"/>
    <p:sldId id="306" r:id="rId73"/>
    <p:sldId id="307" r:id="rId74"/>
    <p:sldId id="308" r:id="rId75"/>
    <p:sldId id="304" r:id="rId76"/>
    <p:sldId id="340" r:id="rId7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0" d="100"/>
          <a:sy n="60" d="100"/>
        </p:scale>
        <p:origin x="312"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notesMaster" Target="notesMasters/notesMaster1.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extLst>
      <p:ext uri="{BB962C8B-B14F-4D97-AF65-F5344CB8AC3E}">
        <p14:creationId xmlns:p14="http://schemas.microsoft.com/office/powerpoint/2010/main" val="922851124"/>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a:spcBef>
                <a:spcPts val="0"/>
              </a:spcBef>
              <a:buNone/>
            </a:pPr>
            <a:endParaRPr/>
          </a:p>
        </p:txBody>
      </p:sp>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80615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449912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391461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592256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246433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51517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114225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600622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653715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1"/>
        <p:cNvGrpSpPr/>
        <p:nvPr/>
      </p:nvGrpSpPr>
      <p:grpSpPr>
        <a:xfrm>
          <a:off x="0" y="0"/>
          <a:ext cx="0" cy="0"/>
          <a:chOff x="0" y="0"/>
          <a:chExt cx="0" cy="0"/>
        </a:xfrm>
      </p:grpSpPr>
      <p:sp>
        <p:nvSpPr>
          <p:cNvPr id="12" name="Shape 12"/>
          <p:cNvSpPr txBox="1">
            <a:spLocks noGrp="1"/>
          </p:cNvSpPr>
          <p:nvPr>
            <p:ph type="title"/>
          </p:nvPr>
        </p:nvSpPr>
        <p:spPr>
          <a:xfrm>
            <a:off x="831850" y="1709738"/>
            <a:ext cx="10515600" cy="2852737"/>
          </a:xfrm>
          <a:prstGeom prst="rect">
            <a:avLst/>
          </a:prstGeom>
          <a:noFill/>
          <a:ln>
            <a:noFill/>
          </a:ln>
        </p:spPr>
        <p:txBody>
          <a:bodyPr wrap="square" lIns="91425" tIns="91425" rIns="91425" bIns="91425" anchor="b" anchorCtr="0"/>
          <a:lstStyle>
            <a:lvl1pPr marL="0" marR="0" lvl="0" indent="0" algn="l" rtl="0">
              <a:lnSpc>
                <a:spcPct val="90000"/>
              </a:lnSpc>
              <a:spcBef>
                <a:spcPts val="0"/>
              </a:spcBef>
              <a:buClr>
                <a:schemeClr val="dk1"/>
              </a:buClr>
              <a:buSzPct val="100000"/>
              <a:buFont typeface="Calibri"/>
              <a:buNone/>
              <a:defRPr sz="60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3" name="Shape 13"/>
          <p:cNvSpPr txBox="1">
            <a:spLocks noGrp="1"/>
          </p:cNvSpPr>
          <p:nvPr>
            <p:ph type="body" idx="1"/>
          </p:nvPr>
        </p:nvSpPr>
        <p:spPr>
          <a:xfrm>
            <a:off x="831850" y="4589463"/>
            <a:ext cx="10515600" cy="1500187"/>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rgbClr val="888888"/>
              </a:buClr>
              <a:buSzPct val="100000"/>
              <a:buFont typeface="Arial"/>
              <a:buNone/>
              <a:defRPr sz="2400" b="0" i="0" u="none" strike="noStrike" cap="none">
                <a:solidFill>
                  <a:srgbClr val="888888"/>
                </a:solidFill>
                <a:latin typeface="Calibri"/>
                <a:ea typeface="Calibri"/>
                <a:cs typeface="Calibri"/>
                <a:sym typeface="Calibri"/>
              </a:defRPr>
            </a:lvl1pPr>
            <a:lvl2pPr marL="457200" marR="0" lvl="1" indent="0" algn="l" rtl="0">
              <a:lnSpc>
                <a:spcPct val="90000"/>
              </a:lnSpc>
              <a:spcBef>
                <a:spcPts val="500"/>
              </a:spcBef>
              <a:buClr>
                <a:srgbClr val="888888"/>
              </a:buClr>
              <a:buSzPct val="100000"/>
              <a:buFont typeface="Arial"/>
              <a:buNone/>
              <a:defRPr sz="2000" b="0" i="0" u="none" strike="noStrike" cap="none">
                <a:solidFill>
                  <a:srgbClr val="888888"/>
                </a:solidFill>
                <a:latin typeface="Calibri"/>
                <a:ea typeface="Calibri"/>
                <a:cs typeface="Calibri"/>
                <a:sym typeface="Calibri"/>
              </a:defRPr>
            </a:lvl2pPr>
            <a:lvl3pPr marL="914400" marR="0" lvl="2" indent="0" algn="l" rtl="0">
              <a:lnSpc>
                <a:spcPct val="90000"/>
              </a:lnSpc>
              <a:spcBef>
                <a:spcPts val="500"/>
              </a:spcBef>
              <a:buClr>
                <a:srgbClr val="888888"/>
              </a:buClr>
              <a:buSzPct val="100000"/>
              <a:buFont typeface="Arial"/>
              <a:buNone/>
              <a:defRPr sz="1800" b="0" i="0" u="none" strike="noStrike" cap="none">
                <a:solidFill>
                  <a:srgbClr val="888888"/>
                </a:solidFill>
                <a:latin typeface="Calibri"/>
                <a:ea typeface="Calibri"/>
                <a:cs typeface="Calibri"/>
                <a:sym typeface="Calibri"/>
              </a:defRPr>
            </a:lvl3pPr>
            <a:lvl4pPr marL="1371600" marR="0" lvl="3" indent="0" algn="l" rtl="0">
              <a:lnSpc>
                <a:spcPct val="90000"/>
              </a:lnSpc>
              <a:spcBef>
                <a:spcPts val="500"/>
              </a:spcBef>
              <a:buClr>
                <a:srgbClr val="888888"/>
              </a:buClr>
              <a:buSzPct val="100000"/>
              <a:buFont typeface="Arial"/>
              <a:buNone/>
              <a:defRPr sz="1600" b="0" i="0" u="none" strike="noStrike" cap="none">
                <a:solidFill>
                  <a:srgbClr val="888888"/>
                </a:solidFill>
                <a:latin typeface="Calibri"/>
                <a:ea typeface="Calibri"/>
                <a:cs typeface="Calibri"/>
                <a:sym typeface="Calibri"/>
              </a:defRPr>
            </a:lvl4pPr>
            <a:lvl5pPr marL="1828800" marR="0" lvl="4" indent="0" algn="l" rtl="0">
              <a:lnSpc>
                <a:spcPct val="90000"/>
              </a:lnSpc>
              <a:spcBef>
                <a:spcPts val="500"/>
              </a:spcBef>
              <a:buClr>
                <a:srgbClr val="888888"/>
              </a:buClr>
              <a:buSzPct val="100000"/>
              <a:buFont typeface="Arial"/>
              <a:buNone/>
              <a:defRPr sz="1600" b="0" i="0" u="none" strike="noStrike" cap="none">
                <a:solidFill>
                  <a:srgbClr val="888888"/>
                </a:solidFill>
                <a:latin typeface="Calibri"/>
                <a:ea typeface="Calibri"/>
                <a:cs typeface="Calibri"/>
                <a:sym typeface="Calibri"/>
              </a:defRPr>
            </a:lvl5pPr>
            <a:lvl6pPr marL="2286000" marR="0" lvl="5" indent="0" algn="l" rtl="0">
              <a:lnSpc>
                <a:spcPct val="90000"/>
              </a:lnSpc>
              <a:spcBef>
                <a:spcPts val="500"/>
              </a:spcBef>
              <a:buClr>
                <a:srgbClr val="888888"/>
              </a:buClr>
              <a:buSzPct val="100000"/>
              <a:buFont typeface="Arial"/>
              <a:buNone/>
              <a:defRPr sz="1600" b="0" i="0" u="none" strike="noStrike" cap="none">
                <a:solidFill>
                  <a:srgbClr val="888888"/>
                </a:solidFill>
                <a:latin typeface="Calibri"/>
                <a:ea typeface="Calibri"/>
                <a:cs typeface="Calibri"/>
                <a:sym typeface="Calibri"/>
              </a:defRPr>
            </a:lvl6pPr>
            <a:lvl7pPr marL="2743200" marR="0" lvl="6" indent="0" algn="l" rtl="0">
              <a:lnSpc>
                <a:spcPct val="90000"/>
              </a:lnSpc>
              <a:spcBef>
                <a:spcPts val="500"/>
              </a:spcBef>
              <a:buClr>
                <a:srgbClr val="888888"/>
              </a:buClr>
              <a:buSzPct val="100000"/>
              <a:buFont typeface="Arial"/>
              <a:buNone/>
              <a:defRPr sz="1600" b="0" i="0" u="none" strike="noStrike" cap="none">
                <a:solidFill>
                  <a:srgbClr val="888888"/>
                </a:solidFill>
                <a:latin typeface="Calibri"/>
                <a:ea typeface="Calibri"/>
                <a:cs typeface="Calibri"/>
                <a:sym typeface="Calibri"/>
              </a:defRPr>
            </a:lvl7pPr>
            <a:lvl8pPr marL="3200400" marR="0" lvl="7" indent="0" algn="l" rtl="0">
              <a:lnSpc>
                <a:spcPct val="90000"/>
              </a:lnSpc>
              <a:spcBef>
                <a:spcPts val="500"/>
              </a:spcBef>
              <a:buClr>
                <a:srgbClr val="888888"/>
              </a:buClr>
              <a:buSzPct val="100000"/>
              <a:buFont typeface="Arial"/>
              <a:buNone/>
              <a:defRPr sz="1600" b="0" i="0" u="none" strike="noStrike" cap="none">
                <a:solidFill>
                  <a:srgbClr val="888888"/>
                </a:solidFill>
                <a:latin typeface="Calibri"/>
                <a:ea typeface="Calibri"/>
                <a:cs typeface="Calibri"/>
                <a:sym typeface="Calibri"/>
              </a:defRPr>
            </a:lvl8pPr>
            <a:lvl9pPr marL="3657600" marR="0" lvl="8" indent="0" algn="l" rtl="0">
              <a:lnSpc>
                <a:spcPct val="90000"/>
              </a:lnSpc>
              <a:spcBef>
                <a:spcPts val="500"/>
              </a:spcBef>
              <a:buClr>
                <a:srgbClr val="888888"/>
              </a:buClr>
              <a:buSzPct val="1000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14" name="Shape 14"/>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5" name="Shape 15"/>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6" name="Shape 16"/>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pPr marL="0" marR="0" lvl="0" indent="0" algn="r" rtl="0">
                <a:spcBef>
                  <a:spcPts val="0"/>
                </a:spcBef>
                <a:buSzPct val="25000"/>
                <a:buNone/>
              </a:p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838200"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ct val="1000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0" name="Shape 70"/>
          <p:cNvSpPr txBox="1">
            <a:spLocks noGrp="1"/>
          </p:cNvSpPr>
          <p:nvPr>
            <p:ph type="body" idx="1"/>
          </p:nvPr>
        </p:nvSpPr>
        <p:spPr>
          <a:xfrm rot="5400000">
            <a:off x="3920331" y="-1256506"/>
            <a:ext cx="4351338" cy="10515600"/>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pPr marL="0" marR="0" lvl="0" indent="0" algn="r" rtl="0">
                <a:spcBef>
                  <a:spcPts val="0"/>
                </a:spcBef>
                <a:buSzPct val="25000"/>
                <a:buNone/>
              </a:p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rot="5400000">
            <a:off x="7133431" y="1956594"/>
            <a:ext cx="5811838" cy="2628900"/>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ct val="1000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6" name="Shape 76"/>
          <p:cNvSpPr txBox="1">
            <a:spLocks noGrp="1"/>
          </p:cNvSpPr>
          <p:nvPr>
            <p:ph type="body" idx="1"/>
          </p:nvPr>
        </p:nvSpPr>
        <p:spPr>
          <a:xfrm rot="5400000">
            <a:off x="1799431" y="-596106"/>
            <a:ext cx="5811838" cy="7734300"/>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pPr marL="0" marR="0" lvl="0" indent="0" algn="r" rtl="0">
                <a:spcBef>
                  <a:spcPts val="0"/>
                </a:spcBef>
                <a:buSzPct val="25000"/>
                <a:buNone/>
              </a:p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838200"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ct val="1000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9" name="Shape 19"/>
          <p:cNvSpPr txBox="1">
            <a:spLocks noGrp="1"/>
          </p:cNvSpPr>
          <p:nvPr>
            <p:ph type="body" idx="1"/>
          </p:nvPr>
        </p:nvSpPr>
        <p:spPr>
          <a:xfrm>
            <a:off x="838200" y="1825625"/>
            <a:ext cx="10515600"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 name="Shape 20"/>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1" name="Shape 21"/>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2" name="Shape 22"/>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pPr marL="0" marR="0" lvl="0" indent="0" algn="r" rtl="0">
                <a:spcBef>
                  <a:spcPts val="0"/>
                </a:spcBef>
                <a:buSzPct val="25000"/>
                <a:buNone/>
              </a:p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838200"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ct val="1000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5" name="Shape 25"/>
          <p:cNvSpPr txBox="1">
            <a:spLocks noGrp="1"/>
          </p:cNvSpPr>
          <p:nvPr>
            <p:ph type="body" idx="1"/>
          </p:nvPr>
        </p:nvSpPr>
        <p:spPr>
          <a:xfrm>
            <a:off x="838200" y="1825625"/>
            <a:ext cx="5181600"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6" name="Shape 26"/>
          <p:cNvSpPr txBox="1">
            <a:spLocks noGrp="1"/>
          </p:cNvSpPr>
          <p:nvPr>
            <p:ph type="body" idx="2"/>
          </p:nvPr>
        </p:nvSpPr>
        <p:spPr>
          <a:xfrm>
            <a:off x="6172200" y="1825625"/>
            <a:ext cx="5181600"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Shape 27"/>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8" name="Shape 28"/>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9" name="Shape 29"/>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pPr marL="0" marR="0" lvl="0" indent="0" algn="r" rtl="0">
                <a:spcBef>
                  <a:spcPts val="0"/>
                </a:spcBef>
                <a:buSzPct val="25000"/>
                <a:buNone/>
              </a:p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30"/>
        <p:cNvGrpSpPr/>
        <p:nvPr/>
      </p:nvGrpSpPr>
      <p:grpSpPr>
        <a:xfrm>
          <a:off x="0" y="0"/>
          <a:ext cx="0" cy="0"/>
          <a:chOff x="0" y="0"/>
          <a:chExt cx="0" cy="0"/>
        </a:xfrm>
      </p:grpSpPr>
      <p:sp>
        <p:nvSpPr>
          <p:cNvPr id="31" name="Shape 31"/>
          <p:cNvSpPr txBox="1">
            <a:spLocks noGrp="1"/>
          </p:cNvSpPr>
          <p:nvPr>
            <p:ph type="ctrTitle"/>
          </p:nvPr>
        </p:nvSpPr>
        <p:spPr>
          <a:xfrm>
            <a:off x="1524000" y="1122363"/>
            <a:ext cx="9144000" cy="2387600"/>
          </a:xfrm>
          <a:prstGeom prst="rect">
            <a:avLst/>
          </a:prstGeom>
          <a:noFill/>
          <a:ln>
            <a:noFill/>
          </a:ln>
        </p:spPr>
        <p:txBody>
          <a:bodyPr wrap="square" lIns="91425" tIns="91425" rIns="91425" bIns="91425" anchor="b" anchorCtr="0"/>
          <a:lstStyle>
            <a:lvl1pPr marL="0" marR="0" lvl="0" indent="0" algn="ctr" rtl="0">
              <a:lnSpc>
                <a:spcPct val="90000"/>
              </a:lnSpc>
              <a:spcBef>
                <a:spcPts val="0"/>
              </a:spcBef>
              <a:buClr>
                <a:schemeClr val="dk1"/>
              </a:buClr>
              <a:buSzPct val="100000"/>
              <a:buFont typeface="Calibri"/>
              <a:buNone/>
              <a:defRPr sz="60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2" name="Shape 32"/>
          <p:cNvSpPr txBox="1">
            <a:spLocks noGrp="1"/>
          </p:cNvSpPr>
          <p:nvPr>
            <p:ph type="subTitle" idx="1"/>
          </p:nvPr>
        </p:nvSpPr>
        <p:spPr>
          <a:xfrm>
            <a:off x="1524000" y="3602038"/>
            <a:ext cx="9144000" cy="1655762"/>
          </a:xfrm>
          <a:prstGeom prst="rect">
            <a:avLst/>
          </a:prstGeom>
          <a:noFill/>
          <a:ln>
            <a:noFill/>
          </a:ln>
        </p:spPr>
        <p:txBody>
          <a:bodyPr wrap="square" lIns="91425" tIns="91425" rIns="91425" bIns="91425" anchor="t" anchorCtr="0"/>
          <a:lstStyle>
            <a:lvl1pPr marL="0" marR="0" lvl="0" indent="0" algn="ctr" rtl="0">
              <a:lnSpc>
                <a:spcPct val="90000"/>
              </a:lnSpc>
              <a:spcBef>
                <a:spcPts val="1000"/>
              </a:spcBef>
              <a:buClr>
                <a:schemeClr val="dk1"/>
              </a:buClr>
              <a:buSzPct val="100000"/>
              <a:buFont typeface="Arial"/>
              <a:buNone/>
              <a:defRPr sz="2400" b="0" i="0" u="none" strike="noStrike" cap="none">
                <a:solidFill>
                  <a:schemeClr val="dk1"/>
                </a:solidFill>
                <a:latin typeface="Calibri"/>
                <a:ea typeface="Calibri"/>
                <a:cs typeface="Calibri"/>
                <a:sym typeface="Calibri"/>
              </a:defRPr>
            </a:lvl1pPr>
            <a:lvl2pPr marL="457200" marR="0" lvl="1" indent="0" algn="ctr" rtl="0">
              <a:lnSpc>
                <a:spcPct val="90000"/>
              </a:lnSpc>
              <a:spcBef>
                <a:spcPts val="500"/>
              </a:spcBef>
              <a:buClr>
                <a:schemeClr val="dk1"/>
              </a:buClr>
              <a:buSzPct val="100000"/>
              <a:buFont typeface="Arial"/>
              <a:buNone/>
              <a:defRPr sz="2000" b="0" i="0" u="none" strike="noStrike" cap="none">
                <a:solidFill>
                  <a:schemeClr val="dk1"/>
                </a:solidFill>
                <a:latin typeface="Calibri"/>
                <a:ea typeface="Calibri"/>
                <a:cs typeface="Calibri"/>
                <a:sym typeface="Calibri"/>
              </a:defRPr>
            </a:lvl2pPr>
            <a:lvl3pPr marL="914400" marR="0" lvl="2" indent="0" algn="ctr" rtl="0">
              <a:lnSpc>
                <a:spcPct val="90000"/>
              </a:lnSpc>
              <a:spcBef>
                <a:spcPts val="500"/>
              </a:spcBef>
              <a:buClr>
                <a:schemeClr val="dk1"/>
              </a:buClr>
              <a:buSzPct val="100000"/>
              <a:buFont typeface="Arial"/>
              <a:buNone/>
              <a:defRPr sz="1800" b="0" i="0" u="none" strike="noStrike" cap="none">
                <a:solidFill>
                  <a:schemeClr val="dk1"/>
                </a:solidFill>
                <a:latin typeface="Calibri"/>
                <a:ea typeface="Calibri"/>
                <a:cs typeface="Calibri"/>
                <a:sym typeface="Calibri"/>
              </a:defRPr>
            </a:lvl3pPr>
            <a:lvl4pPr marL="1371600" marR="0" lvl="3" indent="0" algn="ctr" rtl="0">
              <a:lnSpc>
                <a:spcPct val="90000"/>
              </a:lnSpc>
              <a:spcBef>
                <a:spcPts val="500"/>
              </a:spcBef>
              <a:buClr>
                <a:schemeClr val="dk1"/>
              </a:buClr>
              <a:buSzPct val="100000"/>
              <a:buFont typeface="Arial"/>
              <a:buNone/>
              <a:defRPr sz="1600" b="0" i="0" u="none" strike="noStrike" cap="none">
                <a:solidFill>
                  <a:schemeClr val="dk1"/>
                </a:solidFill>
                <a:latin typeface="Calibri"/>
                <a:ea typeface="Calibri"/>
                <a:cs typeface="Calibri"/>
                <a:sym typeface="Calibri"/>
              </a:defRPr>
            </a:lvl4pPr>
            <a:lvl5pPr marL="1828800" marR="0" lvl="4" indent="0" algn="ctr" rtl="0">
              <a:lnSpc>
                <a:spcPct val="90000"/>
              </a:lnSpc>
              <a:spcBef>
                <a:spcPts val="500"/>
              </a:spcBef>
              <a:buClr>
                <a:schemeClr val="dk1"/>
              </a:buClr>
              <a:buSzPct val="100000"/>
              <a:buFont typeface="Arial"/>
              <a:buNone/>
              <a:defRPr sz="1600" b="0" i="0" u="none" strike="noStrike" cap="none">
                <a:solidFill>
                  <a:schemeClr val="dk1"/>
                </a:solidFill>
                <a:latin typeface="Calibri"/>
                <a:ea typeface="Calibri"/>
                <a:cs typeface="Calibri"/>
                <a:sym typeface="Calibri"/>
              </a:defRPr>
            </a:lvl5pPr>
            <a:lvl6pPr marL="2286000" marR="0" lvl="5" indent="0" algn="ctr" rtl="0">
              <a:lnSpc>
                <a:spcPct val="90000"/>
              </a:lnSpc>
              <a:spcBef>
                <a:spcPts val="500"/>
              </a:spcBef>
              <a:buClr>
                <a:schemeClr val="dk1"/>
              </a:buClr>
              <a:buSzPct val="100000"/>
              <a:buFont typeface="Arial"/>
              <a:buNone/>
              <a:defRPr sz="1600" b="0" i="0" u="none" strike="noStrike" cap="none">
                <a:solidFill>
                  <a:schemeClr val="dk1"/>
                </a:solidFill>
                <a:latin typeface="Calibri"/>
                <a:ea typeface="Calibri"/>
                <a:cs typeface="Calibri"/>
                <a:sym typeface="Calibri"/>
              </a:defRPr>
            </a:lvl6pPr>
            <a:lvl7pPr marL="2743200" marR="0" lvl="6" indent="0" algn="ctr" rtl="0">
              <a:lnSpc>
                <a:spcPct val="90000"/>
              </a:lnSpc>
              <a:spcBef>
                <a:spcPts val="500"/>
              </a:spcBef>
              <a:buClr>
                <a:schemeClr val="dk1"/>
              </a:buClr>
              <a:buSzPct val="100000"/>
              <a:buFont typeface="Arial"/>
              <a:buNone/>
              <a:defRPr sz="1600" b="0" i="0" u="none" strike="noStrike" cap="none">
                <a:solidFill>
                  <a:schemeClr val="dk1"/>
                </a:solidFill>
                <a:latin typeface="Calibri"/>
                <a:ea typeface="Calibri"/>
                <a:cs typeface="Calibri"/>
                <a:sym typeface="Calibri"/>
              </a:defRPr>
            </a:lvl7pPr>
            <a:lvl8pPr marL="3200400" marR="0" lvl="7" indent="0" algn="ctr" rtl="0">
              <a:lnSpc>
                <a:spcPct val="90000"/>
              </a:lnSpc>
              <a:spcBef>
                <a:spcPts val="500"/>
              </a:spcBef>
              <a:buClr>
                <a:schemeClr val="dk1"/>
              </a:buClr>
              <a:buSzPct val="100000"/>
              <a:buFont typeface="Arial"/>
              <a:buNone/>
              <a:defRPr sz="1600" b="0" i="0" u="none" strike="noStrike" cap="none">
                <a:solidFill>
                  <a:schemeClr val="dk1"/>
                </a:solidFill>
                <a:latin typeface="Calibri"/>
                <a:ea typeface="Calibri"/>
                <a:cs typeface="Calibri"/>
                <a:sym typeface="Calibri"/>
              </a:defRPr>
            </a:lvl8pPr>
            <a:lvl9pPr marL="3657600" marR="0" lvl="8" indent="0" algn="ctr" rtl="0">
              <a:lnSpc>
                <a:spcPct val="90000"/>
              </a:lnSpc>
              <a:spcBef>
                <a:spcPts val="500"/>
              </a:spcBef>
              <a:buClr>
                <a:schemeClr val="dk1"/>
              </a:buClr>
              <a:buSzPct val="1000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33" name="Shape 33"/>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4" name="Shape 34"/>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5" name="Shape 35"/>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pPr marL="0" marR="0" lvl="0" indent="0" algn="r" rtl="0">
                <a:spcBef>
                  <a:spcPts val="0"/>
                </a:spcBef>
                <a:buSzPct val="25000"/>
                <a:buNone/>
              </a:p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839788"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ct val="1000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8" name="Shape 38"/>
          <p:cNvSpPr txBox="1">
            <a:spLocks noGrp="1"/>
          </p:cNvSpPr>
          <p:nvPr>
            <p:ph type="body" idx="1"/>
          </p:nvPr>
        </p:nvSpPr>
        <p:spPr>
          <a:xfrm>
            <a:off x="839788" y="1681163"/>
            <a:ext cx="5157787" cy="823912"/>
          </a:xfrm>
          <a:prstGeom prst="rect">
            <a:avLst/>
          </a:prstGeom>
          <a:noFill/>
          <a:ln>
            <a:noFill/>
          </a:ln>
        </p:spPr>
        <p:txBody>
          <a:bodyPr wrap="square" lIns="91425" tIns="91425" rIns="91425" bIns="91425" anchor="b" anchorCtr="0"/>
          <a:lstStyle>
            <a:lvl1pPr marL="0" marR="0" lvl="0" indent="0" algn="l" rtl="0">
              <a:lnSpc>
                <a:spcPct val="90000"/>
              </a:lnSpc>
              <a:spcBef>
                <a:spcPts val="1000"/>
              </a:spcBef>
              <a:buClr>
                <a:schemeClr val="dk1"/>
              </a:buClr>
              <a:buSzPct val="100000"/>
              <a:buFont typeface="Arial"/>
              <a:buNone/>
              <a:defRPr sz="2400" b="1"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SzPct val="100000"/>
              <a:buFont typeface="Arial"/>
              <a:buNone/>
              <a:defRPr sz="2000" b="1"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SzPct val="100000"/>
              <a:buFont typeface="Arial"/>
              <a:buNone/>
              <a:defRPr sz="1800" b="1"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body" idx="2"/>
          </p:nvPr>
        </p:nvSpPr>
        <p:spPr>
          <a:xfrm>
            <a:off x="839788" y="2505075"/>
            <a:ext cx="5157787" cy="368458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0" name="Shape 40"/>
          <p:cNvSpPr txBox="1">
            <a:spLocks noGrp="1"/>
          </p:cNvSpPr>
          <p:nvPr>
            <p:ph type="body" idx="3"/>
          </p:nvPr>
        </p:nvSpPr>
        <p:spPr>
          <a:xfrm>
            <a:off x="6172200" y="1681163"/>
            <a:ext cx="5183188" cy="823912"/>
          </a:xfrm>
          <a:prstGeom prst="rect">
            <a:avLst/>
          </a:prstGeom>
          <a:noFill/>
          <a:ln>
            <a:noFill/>
          </a:ln>
        </p:spPr>
        <p:txBody>
          <a:bodyPr wrap="square" lIns="91425" tIns="91425" rIns="91425" bIns="91425" anchor="b" anchorCtr="0"/>
          <a:lstStyle>
            <a:lvl1pPr marL="0" marR="0" lvl="0" indent="0" algn="l" rtl="0">
              <a:lnSpc>
                <a:spcPct val="90000"/>
              </a:lnSpc>
              <a:spcBef>
                <a:spcPts val="1000"/>
              </a:spcBef>
              <a:buClr>
                <a:schemeClr val="dk1"/>
              </a:buClr>
              <a:buSzPct val="100000"/>
              <a:buFont typeface="Arial"/>
              <a:buNone/>
              <a:defRPr sz="2400" b="1"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SzPct val="100000"/>
              <a:buFont typeface="Arial"/>
              <a:buNone/>
              <a:defRPr sz="2000" b="1"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SzPct val="100000"/>
              <a:buFont typeface="Arial"/>
              <a:buNone/>
              <a:defRPr sz="1800" b="1"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1" name="Shape 41"/>
          <p:cNvSpPr txBox="1">
            <a:spLocks noGrp="1"/>
          </p:cNvSpPr>
          <p:nvPr>
            <p:ph type="body" idx="4"/>
          </p:nvPr>
        </p:nvSpPr>
        <p:spPr>
          <a:xfrm>
            <a:off x="6172200" y="2505075"/>
            <a:ext cx="5183188" cy="368458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pPr marL="0" marR="0" lvl="0" indent="0" algn="r" rtl="0">
                <a:spcBef>
                  <a:spcPts val="0"/>
                </a:spcBef>
                <a:buSzPct val="25000"/>
                <a:buNone/>
              </a:p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838200"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ct val="1000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47" name="Shape 47"/>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9" name="Shape 49"/>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pPr marL="0" marR="0" lvl="0" indent="0" algn="r" rtl="0">
                <a:spcBef>
                  <a:spcPts val="0"/>
                </a:spcBef>
                <a:buSzPct val="25000"/>
                <a:buNone/>
              </a:p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0"/>
        <p:cNvGrpSpPr/>
        <p:nvPr/>
      </p:nvGrpSpPr>
      <p:grpSpPr>
        <a:xfrm>
          <a:off x="0" y="0"/>
          <a:ext cx="0" cy="0"/>
          <a:chOff x="0" y="0"/>
          <a:chExt cx="0" cy="0"/>
        </a:xfrm>
      </p:grpSpPr>
      <p:sp>
        <p:nvSpPr>
          <p:cNvPr id="51" name="Shape 51"/>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pPr marL="0" marR="0" lvl="0" indent="0" algn="r" rtl="0">
                <a:spcBef>
                  <a:spcPts val="0"/>
                </a:spcBef>
                <a:buSzPct val="25000"/>
                <a:buNone/>
              </a:p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839788" y="457200"/>
            <a:ext cx="3932237" cy="1600200"/>
          </a:xfrm>
          <a:prstGeom prst="rect">
            <a:avLst/>
          </a:prstGeom>
          <a:noFill/>
          <a:ln>
            <a:noFill/>
          </a:ln>
        </p:spPr>
        <p:txBody>
          <a:bodyPr wrap="square" lIns="91425" tIns="91425" rIns="91425" bIns="91425" anchor="b" anchorCtr="0"/>
          <a:lstStyle>
            <a:lvl1pPr marL="0" marR="0" lvl="0" indent="0" algn="l" rtl="0">
              <a:lnSpc>
                <a:spcPct val="90000"/>
              </a:lnSpc>
              <a:spcBef>
                <a:spcPts val="0"/>
              </a:spcBef>
              <a:buClr>
                <a:schemeClr val="dk1"/>
              </a:buClr>
              <a:buSzPct val="100000"/>
              <a:buFont typeface="Calibri"/>
              <a:buNone/>
              <a:defRPr sz="32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6" name="Shape 56"/>
          <p:cNvSpPr txBox="1">
            <a:spLocks noGrp="1"/>
          </p:cNvSpPr>
          <p:nvPr>
            <p:ph type="body" idx="1"/>
          </p:nvPr>
        </p:nvSpPr>
        <p:spPr>
          <a:xfrm>
            <a:off x="5183188" y="987425"/>
            <a:ext cx="6172200" cy="4873625"/>
          </a:xfrm>
          <a:prstGeom prst="rect">
            <a:avLst/>
          </a:prstGeom>
          <a:noFill/>
          <a:ln>
            <a:noFill/>
          </a:ln>
        </p:spPr>
        <p:txBody>
          <a:bodyPr wrap="square" lIns="91425" tIns="91425" rIns="91425" bIns="91425" anchor="t" anchorCtr="0"/>
          <a:lstStyle>
            <a:lvl1pPr marL="228600" marR="0" lvl="0" indent="-25400" algn="l" rtl="0">
              <a:lnSpc>
                <a:spcPct val="90000"/>
              </a:lnSpc>
              <a:spcBef>
                <a:spcPts val="100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685800" marR="0" lvl="1" indent="-50800" algn="l" rtl="0">
              <a:lnSpc>
                <a:spcPct val="90000"/>
              </a:lnSpc>
              <a:spcBef>
                <a:spcPts val="5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body" idx="2"/>
          </p:nvPr>
        </p:nvSpPr>
        <p:spPr>
          <a:xfrm>
            <a:off x="839788" y="2057400"/>
            <a:ext cx="3932237" cy="3811588"/>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chemeClr val="dk1"/>
              </a:buClr>
              <a:buSzPct val="100000"/>
              <a:buFont typeface="Arial"/>
              <a:buNone/>
              <a:defRPr sz="1600" b="0"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SzPct val="100000"/>
              <a:buFont typeface="Arial"/>
              <a:buNone/>
              <a:defRPr sz="1400" b="0"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SzPct val="100000"/>
              <a:buFont typeface="Arial"/>
              <a:buNone/>
              <a:defRPr sz="1200" b="0"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58" name="Shape 58"/>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9" name="Shape 59"/>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0" name="Shape 60"/>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pPr marL="0" marR="0" lvl="0" indent="0" algn="r" rtl="0">
                <a:spcBef>
                  <a:spcPts val="0"/>
                </a:spcBef>
                <a:buSzPct val="25000"/>
                <a:buNone/>
              </a:p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839788" y="457200"/>
            <a:ext cx="3932237" cy="1600200"/>
          </a:xfrm>
          <a:prstGeom prst="rect">
            <a:avLst/>
          </a:prstGeom>
          <a:noFill/>
          <a:ln>
            <a:noFill/>
          </a:ln>
        </p:spPr>
        <p:txBody>
          <a:bodyPr wrap="square" lIns="91425" tIns="91425" rIns="91425" bIns="91425" anchor="b" anchorCtr="0"/>
          <a:lstStyle>
            <a:lvl1pPr marL="0" marR="0" lvl="0" indent="0" algn="l" rtl="0">
              <a:lnSpc>
                <a:spcPct val="90000"/>
              </a:lnSpc>
              <a:spcBef>
                <a:spcPts val="0"/>
              </a:spcBef>
              <a:buClr>
                <a:schemeClr val="dk1"/>
              </a:buClr>
              <a:buSzPct val="100000"/>
              <a:buFont typeface="Calibri"/>
              <a:buNone/>
              <a:defRPr sz="32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3" name="Shape 63"/>
          <p:cNvSpPr>
            <a:spLocks noGrp="1"/>
          </p:cNvSpPr>
          <p:nvPr>
            <p:ph type="pic" idx="2"/>
          </p:nvPr>
        </p:nvSpPr>
        <p:spPr>
          <a:xfrm>
            <a:off x="5183188" y="987425"/>
            <a:ext cx="6172200" cy="4873625"/>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chemeClr val="dk1"/>
              </a:buClr>
              <a:buSzPct val="100000"/>
              <a:buFont typeface="Arial"/>
              <a:buNone/>
              <a:defRPr sz="3200" b="0"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SzPct val="100000"/>
              <a:buFont typeface="Arial"/>
              <a:buNone/>
              <a:defRPr sz="2800" b="0"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SzPct val="100000"/>
              <a:buFont typeface="Arial"/>
              <a:buNone/>
              <a:defRPr sz="2400" b="0"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SzPct val="100000"/>
              <a:buFont typeface="Arial"/>
              <a:buNone/>
              <a:defRPr sz="2000" b="0"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SzPct val="100000"/>
              <a:buFont typeface="Arial"/>
              <a:buNone/>
              <a:defRPr sz="2000" b="0"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SzPct val="100000"/>
              <a:buFont typeface="Arial"/>
              <a:buNone/>
              <a:defRPr sz="2000" b="0"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SzPct val="100000"/>
              <a:buFont typeface="Arial"/>
              <a:buNone/>
              <a:defRPr sz="2000" b="0"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SzPct val="100000"/>
              <a:buFont typeface="Arial"/>
              <a:buNone/>
              <a:defRPr sz="2000" b="0"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SzPct val="100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body" idx="1"/>
          </p:nvPr>
        </p:nvSpPr>
        <p:spPr>
          <a:xfrm>
            <a:off x="839788" y="2057400"/>
            <a:ext cx="3932237" cy="3811588"/>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chemeClr val="dk1"/>
              </a:buClr>
              <a:buSzPct val="100000"/>
              <a:buFont typeface="Arial"/>
              <a:buNone/>
              <a:defRPr sz="1600" b="0"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SzPct val="100000"/>
              <a:buFont typeface="Arial"/>
              <a:buNone/>
              <a:defRPr sz="1400" b="0"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SzPct val="100000"/>
              <a:buFont typeface="Arial"/>
              <a:buNone/>
              <a:defRPr sz="1200" b="0"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Shape 65"/>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6" name="Shape 66"/>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pPr marL="0" marR="0" lvl="0" indent="0" algn="r" rtl="0">
                <a:spcBef>
                  <a:spcPts val="0"/>
                </a:spcBef>
                <a:buSzPct val="25000"/>
                <a:buNone/>
              </a:p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838200"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ct val="1000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 name="Shape 7"/>
          <p:cNvSpPr txBox="1">
            <a:spLocks noGrp="1"/>
          </p:cNvSpPr>
          <p:nvPr>
            <p:ph type="body" idx="1"/>
          </p:nvPr>
        </p:nvSpPr>
        <p:spPr>
          <a:xfrm>
            <a:off x="838200" y="1825625"/>
            <a:ext cx="10515600"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 name="Shape 9"/>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0" name="Shape 10"/>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pPr marL="0" marR="0" lvl="0" indent="0" algn="r" rtl="0">
                <a:spcBef>
                  <a:spcPts val="0"/>
                </a:spcBef>
                <a:buSzPct val="25000"/>
                <a:buNone/>
              </a:pPr>
              <a:t>‹#›</a:t>
            </a:fld>
            <a:endParaRPr lang="en-US"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3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slideLayout" Target="../slideLayouts/slideLayout2.xml"/><Relationship Id="rId1" Type="http://schemas.openxmlformats.org/officeDocument/2006/relationships/themeOverride" Target="../theme/themeOverride1.xml"/><Relationship Id="rId4" Type="http://schemas.openxmlformats.org/officeDocument/2006/relationships/image" Target="../media/image29.png"/></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Cloud Computing Models</a:t>
            </a:r>
            <a:endParaRPr lang="en-IN" dirty="0"/>
          </a:p>
        </p:txBody>
      </p:sp>
      <p:pic>
        <p:nvPicPr>
          <p:cNvPr id="4" name="Picture 3"/>
          <p:cNvPicPr>
            <a:picLocks noChangeAspect="1"/>
          </p:cNvPicPr>
          <p:nvPr/>
        </p:nvPicPr>
        <p:blipFill rotWithShape="1">
          <a:blip r:embed="rId2"/>
          <a:srcRect t="14957" b="12621"/>
          <a:stretch/>
        </p:blipFill>
        <p:spPr>
          <a:xfrm>
            <a:off x="838200" y="1288473"/>
            <a:ext cx="10515600" cy="5306291"/>
          </a:xfrm>
          <a:prstGeom prst="rect">
            <a:avLst/>
          </a:prstGeom>
        </p:spPr>
      </p:pic>
    </p:spTree>
    <p:extLst>
      <p:ext uri="{BB962C8B-B14F-4D97-AF65-F5344CB8AC3E}">
        <p14:creationId xmlns:p14="http://schemas.microsoft.com/office/powerpoint/2010/main" val="256986486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AWS Services – Simple Notification Service</a:t>
            </a:r>
            <a:endParaRPr lang="en-IN" dirty="0"/>
          </a:p>
        </p:txBody>
      </p:sp>
      <p:pic>
        <p:nvPicPr>
          <p:cNvPr id="4" name="Picture 3"/>
          <p:cNvPicPr>
            <a:picLocks noChangeAspect="1"/>
          </p:cNvPicPr>
          <p:nvPr/>
        </p:nvPicPr>
        <p:blipFill rotWithShape="1">
          <a:blip r:embed="rId2"/>
          <a:srcRect t="12939" b="5381"/>
          <a:stretch/>
        </p:blipFill>
        <p:spPr>
          <a:xfrm>
            <a:off x="512618" y="1371601"/>
            <a:ext cx="10723418" cy="5126182"/>
          </a:xfrm>
          <a:prstGeom prst="rect">
            <a:avLst/>
          </a:prstGeom>
        </p:spPr>
      </p:pic>
    </p:spTree>
    <p:extLst>
      <p:ext uri="{BB962C8B-B14F-4D97-AF65-F5344CB8AC3E}">
        <p14:creationId xmlns:p14="http://schemas.microsoft.com/office/powerpoint/2010/main" val="40790602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Aws Services – Simple Queue Service</a:t>
            </a:r>
            <a:endParaRPr lang="en-IN" dirty="0"/>
          </a:p>
        </p:txBody>
      </p:sp>
      <p:pic>
        <p:nvPicPr>
          <p:cNvPr id="4" name="Picture 3"/>
          <p:cNvPicPr>
            <a:picLocks noChangeAspect="1"/>
          </p:cNvPicPr>
          <p:nvPr/>
        </p:nvPicPr>
        <p:blipFill rotWithShape="1">
          <a:blip r:embed="rId2"/>
          <a:srcRect t="12787" b="7859"/>
          <a:stretch/>
        </p:blipFill>
        <p:spPr>
          <a:xfrm>
            <a:off x="734289" y="1371600"/>
            <a:ext cx="10723419" cy="5056909"/>
          </a:xfrm>
          <a:prstGeom prst="rect">
            <a:avLst/>
          </a:prstGeom>
        </p:spPr>
      </p:pic>
    </p:spTree>
    <p:extLst>
      <p:ext uri="{BB962C8B-B14F-4D97-AF65-F5344CB8AC3E}">
        <p14:creationId xmlns:p14="http://schemas.microsoft.com/office/powerpoint/2010/main" val="3223237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AWS Pricing</a:t>
            </a:r>
            <a:endParaRPr lang="en-IN" dirty="0"/>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rotWithShape="1">
          <a:blip r:embed="rId2"/>
          <a:srcRect t="11553" b="11311"/>
          <a:stretch/>
        </p:blipFill>
        <p:spPr>
          <a:xfrm>
            <a:off x="838200" y="1274618"/>
            <a:ext cx="11049000" cy="5320146"/>
          </a:xfrm>
          <a:prstGeom prst="rect">
            <a:avLst/>
          </a:prstGeom>
        </p:spPr>
      </p:pic>
    </p:spTree>
    <p:extLst>
      <p:ext uri="{BB962C8B-B14F-4D97-AF65-F5344CB8AC3E}">
        <p14:creationId xmlns:p14="http://schemas.microsoft.com/office/powerpoint/2010/main" val="26852726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AWS Pricing</a:t>
            </a:r>
            <a:endParaRPr lang="en-IN" dirty="0"/>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rotWithShape="1">
          <a:blip r:embed="rId2"/>
          <a:srcRect t="12124" b="11876"/>
          <a:stretch/>
        </p:blipFill>
        <p:spPr>
          <a:xfrm>
            <a:off x="706581" y="1274618"/>
            <a:ext cx="10792691" cy="5223164"/>
          </a:xfrm>
          <a:prstGeom prst="rect">
            <a:avLst/>
          </a:prstGeom>
        </p:spPr>
      </p:pic>
    </p:spTree>
    <p:extLst>
      <p:ext uri="{BB962C8B-B14F-4D97-AF65-F5344CB8AC3E}">
        <p14:creationId xmlns:p14="http://schemas.microsoft.com/office/powerpoint/2010/main" val="23875395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409575" y="-228600"/>
            <a:ext cx="13011150" cy="7315200"/>
          </a:xfrm>
          <a:prstGeom prst="rect">
            <a:avLst/>
          </a:prstGeom>
        </p:spPr>
      </p:pic>
    </p:spTree>
    <p:extLst>
      <p:ext uri="{BB962C8B-B14F-4D97-AF65-F5344CB8AC3E}">
        <p14:creationId xmlns:p14="http://schemas.microsoft.com/office/powerpoint/2010/main" val="877728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409575" y="-228600"/>
            <a:ext cx="13011150" cy="7315200"/>
          </a:xfrm>
          <a:prstGeom prst="rect">
            <a:avLst/>
          </a:prstGeom>
        </p:spPr>
      </p:pic>
    </p:spTree>
    <p:extLst>
      <p:ext uri="{BB962C8B-B14F-4D97-AF65-F5344CB8AC3E}">
        <p14:creationId xmlns:p14="http://schemas.microsoft.com/office/powerpoint/2010/main" val="30779814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409575" y="-228600"/>
            <a:ext cx="13011150" cy="7315200"/>
          </a:xfrm>
          <a:prstGeom prst="rect">
            <a:avLst/>
          </a:prstGeom>
        </p:spPr>
      </p:pic>
    </p:spTree>
    <p:extLst>
      <p:ext uri="{BB962C8B-B14F-4D97-AF65-F5344CB8AC3E}">
        <p14:creationId xmlns:p14="http://schemas.microsoft.com/office/powerpoint/2010/main" val="38486556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409575" y="-228600"/>
            <a:ext cx="13011150" cy="7315200"/>
          </a:xfrm>
          <a:prstGeom prst="rect">
            <a:avLst/>
          </a:prstGeom>
        </p:spPr>
      </p:pic>
    </p:spTree>
    <p:extLst>
      <p:ext uri="{BB962C8B-B14F-4D97-AF65-F5344CB8AC3E}">
        <p14:creationId xmlns:p14="http://schemas.microsoft.com/office/powerpoint/2010/main" val="8913006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409575" y="-228600"/>
            <a:ext cx="13011150" cy="7315200"/>
          </a:xfrm>
          <a:prstGeom prst="rect">
            <a:avLst/>
          </a:prstGeom>
        </p:spPr>
      </p:pic>
    </p:spTree>
    <p:extLst>
      <p:ext uri="{BB962C8B-B14F-4D97-AF65-F5344CB8AC3E}">
        <p14:creationId xmlns:p14="http://schemas.microsoft.com/office/powerpoint/2010/main" val="37473915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dirty="0"/>
          </a:p>
        </p:txBody>
      </p:sp>
      <p:pic>
        <p:nvPicPr>
          <p:cNvPr id="4" name="Picture 3"/>
          <p:cNvPicPr>
            <a:picLocks noChangeAspect="1"/>
          </p:cNvPicPr>
          <p:nvPr/>
        </p:nvPicPr>
        <p:blipFill>
          <a:blip r:embed="rId2"/>
          <a:stretch>
            <a:fillRect/>
          </a:stretch>
        </p:blipFill>
        <p:spPr>
          <a:xfrm>
            <a:off x="-409575" y="-228600"/>
            <a:ext cx="13011150" cy="7315200"/>
          </a:xfrm>
          <a:prstGeom prst="rect">
            <a:avLst/>
          </a:prstGeom>
        </p:spPr>
      </p:pic>
    </p:spTree>
    <p:extLst>
      <p:ext uri="{BB962C8B-B14F-4D97-AF65-F5344CB8AC3E}">
        <p14:creationId xmlns:p14="http://schemas.microsoft.com/office/powerpoint/2010/main" val="723752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Service Domains in AWS</a:t>
            </a:r>
            <a:endParaRPr lang="en-IN" dirty="0"/>
          </a:p>
        </p:txBody>
      </p:sp>
      <p:pic>
        <p:nvPicPr>
          <p:cNvPr id="4" name="Picture 3"/>
          <p:cNvPicPr>
            <a:picLocks noChangeAspect="1"/>
          </p:cNvPicPr>
          <p:nvPr/>
        </p:nvPicPr>
        <p:blipFill rotWithShape="1">
          <a:blip r:embed="rId2"/>
          <a:srcRect t="11731" b="11817"/>
          <a:stretch/>
        </p:blipFill>
        <p:spPr>
          <a:xfrm>
            <a:off x="487940" y="1191490"/>
            <a:ext cx="11216120" cy="5403273"/>
          </a:xfrm>
          <a:prstGeom prst="rect">
            <a:avLst/>
          </a:prstGeom>
        </p:spPr>
      </p:pic>
    </p:spTree>
    <p:extLst>
      <p:ext uri="{BB962C8B-B14F-4D97-AF65-F5344CB8AC3E}">
        <p14:creationId xmlns:p14="http://schemas.microsoft.com/office/powerpoint/2010/main" val="379448377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409575" y="-228600"/>
            <a:ext cx="13011150" cy="7315200"/>
          </a:xfrm>
          <a:prstGeom prst="rect">
            <a:avLst/>
          </a:prstGeom>
        </p:spPr>
      </p:pic>
    </p:spTree>
    <p:extLst>
      <p:ext uri="{BB962C8B-B14F-4D97-AF65-F5344CB8AC3E}">
        <p14:creationId xmlns:p14="http://schemas.microsoft.com/office/powerpoint/2010/main" val="30830238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409575" y="-228600"/>
            <a:ext cx="13011150" cy="7315200"/>
          </a:xfrm>
          <a:prstGeom prst="rect">
            <a:avLst/>
          </a:prstGeom>
        </p:spPr>
      </p:pic>
    </p:spTree>
    <p:extLst>
      <p:ext uri="{BB962C8B-B14F-4D97-AF65-F5344CB8AC3E}">
        <p14:creationId xmlns:p14="http://schemas.microsoft.com/office/powerpoint/2010/main" val="7375262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409575" y="-228600"/>
            <a:ext cx="13011150" cy="7315200"/>
          </a:xfrm>
          <a:prstGeom prst="rect">
            <a:avLst/>
          </a:prstGeom>
        </p:spPr>
      </p:pic>
    </p:spTree>
    <p:extLst>
      <p:ext uri="{BB962C8B-B14F-4D97-AF65-F5344CB8AC3E}">
        <p14:creationId xmlns:p14="http://schemas.microsoft.com/office/powerpoint/2010/main" val="10986507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409575" y="-228600"/>
            <a:ext cx="13011150" cy="7315200"/>
          </a:xfrm>
          <a:prstGeom prst="rect">
            <a:avLst/>
          </a:prstGeom>
        </p:spPr>
      </p:pic>
    </p:spTree>
    <p:extLst>
      <p:ext uri="{BB962C8B-B14F-4D97-AF65-F5344CB8AC3E}">
        <p14:creationId xmlns:p14="http://schemas.microsoft.com/office/powerpoint/2010/main" val="42482759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409575" y="-228600"/>
            <a:ext cx="13011150" cy="7315200"/>
          </a:xfrm>
          <a:prstGeom prst="rect">
            <a:avLst/>
          </a:prstGeom>
        </p:spPr>
      </p:pic>
    </p:spTree>
    <p:extLst>
      <p:ext uri="{BB962C8B-B14F-4D97-AF65-F5344CB8AC3E}">
        <p14:creationId xmlns:p14="http://schemas.microsoft.com/office/powerpoint/2010/main" val="39191282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409575" y="-228600"/>
            <a:ext cx="13011150" cy="7315200"/>
          </a:xfrm>
          <a:prstGeom prst="rect">
            <a:avLst/>
          </a:prstGeom>
        </p:spPr>
      </p:pic>
    </p:spTree>
    <p:extLst>
      <p:ext uri="{BB962C8B-B14F-4D97-AF65-F5344CB8AC3E}">
        <p14:creationId xmlns:p14="http://schemas.microsoft.com/office/powerpoint/2010/main" val="26989356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409575" y="-228600"/>
            <a:ext cx="13011150" cy="7315200"/>
          </a:xfrm>
          <a:prstGeom prst="rect">
            <a:avLst/>
          </a:prstGeom>
        </p:spPr>
      </p:pic>
    </p:spTree>
    <p:extLst>
      <p:ext uri="{BB962C8B-B14F-4D97-AF65-F5344CB8AC3E}">
        <p14:creationId xmlns:p14="http://schemas.microsoft.com/office/powerpoint/2010/main" val="35943352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20133836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38181564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11431793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AWS Services = EC2</a:t>
            </a:r>
            <a:endParaRPr lang="en-IN" dirty="0"/>
          </a:p>
        </p:txBody>
      </p:sp>
      <p:pic>
        <p:nvPicPr>
          <p:cNvPr id="4" name="Picture 3"/>
          <p:cNvPicPr>
            <a:picLocks noChangeAspect="1"/>
          </p:cNvPicPr>
          <p:nvPr/>
        </p:nvPicPr>
        <p:blipFill rotWithShape="1">
          <a:blip r:embed="rId2"/>
          <a:srcRect t="13294" b="11331"/>
          <a:stretch/>
        </p:blipFill>
        <p:spPr>
          <a:xfrm>
            <a:off x="207818" y="1205346"/>
            <a:ext cx="11542568" cy="5514109"/>
          </a:xfrm>
          <a:prstGeom prst="rect">
            <a:avLst/>
          </a:prstGeom>
        </p:spPr>
      </p:pic>
    </p:spTree>
    <p:extLst>
      <p:ext uri="{BB962C8B-B14F-4D97-AF65-F5344CB8AC3E}">
        <p14:creationId xmlns:p14="http://schemas.microsoft.com/office/powerpoint/2010/main" val="2577694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3"/>
        <p:cNvGrpSpPr/>
        <p:nvPr/>
      </p:nvGrpSpPr>
      <p:grpSpPr>
        <a:xfrm>
          <a:off x="0" y="0"/>
          <a:ext cx="0" cy="0"/>
          <a:chOff x="0" y="0"/>
          <a:chExt cx="0" cy="0"/>
        </a:xfrm>
      </p:grpSpPr>
      <p:sp>
        <p:nvSpPr>
          <p:cNvPr id="84" name="Shape 84"/>
          <p:cNvSpPr txBox="1">
            <a:spLocks noGrp="1"/>
          </p:cNvSpPr>
          <p:nvPr>
            <p:ph type="title"/>
          </p:nvPr>
        </p:nvSpPr>
        <p:spPr>
          <a:xfrm>
            <a:off x="831850" y="1709738"/>
            <a:ext cx="10515600" cy="2852737"/>
          </a:xfrm>
          <a:prstGeom prst="rect">
            <a:avLst/>
          </a:prstGeom>
          <a:noFill/>
          <a:ln>
            <a:noFill/>
          </a:ln>
        </p:spPr>
        <p:txBody>
          <a:bodyPr wrap="square" lIns="91425" tIns="45700" rIns="91425" bIns="45700" anchor="b" anchorCtr="0">
            <a:noAutofit/>
          </a:bodyPr>
          <a:lstStyle/>
          <a:p>
            <a:pPr marL="0" marR="0" lvl="0" indent="-381000" algn="ctr" rtl="0">
              <a:lnSpc>
                <a:spcPct val="90000"/>
              </a:lnSpc>
              <a:spcBef>
                <a:spcPts val="0"/>
              </a:spcBef>
              <a:buClr>
                <a:schemeClr val="dk1"/>
              </a:buClr>
              <a:buSzPct val="100000"/>
              <a:buFont typeface="Georgia"/>
              <a:buNone/>
            </a:pPr>
            <a:r>
              <a:rPr lang="en-US" dirty="0" smtClean="0">
                <a:latin typeface="Georgia"/>
                <a:ea typeface="Georgia"/>
                <a:cs typeface="Georgia"/>
                <a:sym typeface="Georgia"/>
              </a:rPr>
              <a:t>Elastic Compute 2</a:t>
            </a:r>
            <a:endParaRPr lang="en-US" dirty="0">
              <a:latin typeface="Georgia"/>
              <a:ea typeface="Georgia"/>
              <a:cs typeface="Georgia"/>
              <a:sym typeface="Georgia"/>
            </a:endParaRPr>
          </a:p>
        </p:txBody>
      </p:sp>
      <p:sp>
        <p:nvSpPr>
          <p:cNvPr id="85" name="Shape 85"/>
          <p:cNvSpPr txBox="1">
            <a:spLocks noGrp="1"/>
          </p:cNvSpPr>
          <p:nvPr>
            <p:ph type="body" idx="1"/>
          </p:nvPr>
        </p:nvSpPr>
        <p:spPr>
          <a:xfrm>
            <a:off x="831850" y="4589463"/>
            <a:ext cx="10515600" cy="1500187"/>
          </a:xfrm>
          <a:prstGeom prst="rect">
            <a:avLst/>
          </a:prstGeom>
          <a:noFill/>
          <a:ln>
            <a:noFill/>
          </a:ln>
        </p:spPr>
        <p:txBody>
          <a:bodyPr wrap="square" lIns="91425" tIns="45700" rIns="91425" bIns="45700" anchor="t" anchorCtr="0">
            <a:noAutofit/>
          </a:bodyPr>
          <a:lstStyle/>
          <a:p>
            <a:pPr marL="0" marR="0" lvl="0" indent="-152400" algn="ctr" rtl="0">
              <a:lnSpc>
                <a:spcPct val="90000"/>
              </a:lnSpc>
              <a:spcBef>
                <a:spcPts val="0"/>
              </a:spcBef>
              <a:buClr>
                <a:schemeClr val="dk1"/>
              </a:buClr>
              <a:buSzPct val="100000"/>
              <a:buFont typeface="Arial"/>
              <a:buNone/>
            </a:pPr>
            <a:endParaRPr lang="en-US" sz="2400" b="0" i="0" u="none" strike="noStrike" cap="none" dirty="0">
              <a:solidFill>
                <a:schemeClr val="dk1"/>
              </a:solidFill>
              <a:latin typeface="Georgia"/>
              <a:ea typeface="Georgia"/>
              <a:cs typeface="Georgia"/>
              <a:sym typeface="Georgia"/>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838200" y="365125"/>
            <a:ext cx="10515600" cy="1325700"/>
          </a:xfrm>
          <a:prstGeom prst="rect">
            <a:avLst/>
          </a:prstGeom>
          <a:noFill/>
          <a:ln>
            <a:noFill/>
          </a:ln>
        </p:spPr>
        <p:txBody>
          <a:bodyPr wrap="square" lIns="91425" tIns="45700" rIns="91425" bIns="45700" anchor="ctr" anchorCtr="0">
            <a:noAutofit/>
          </a:bodyPr>
          <a:lstStyle/>
          <a:p>
            <a:pPr marL="0" marR="0" lvl="0" indent="-69850" algn="ctr" rtl="0">
              <a:lnSpc>
                <a:spcPct val="90000"/>
              </a:lnSpc>
              <a:spcBef>
                <a:spcPts val="0"/>
              </a:spcBef>
              <a:buClr>
                <a:schemeClr val="dk1"/>
              </a:buClr>
              <a:buSzPct val="25000"/>
              <a:buFont typeface="Arial"/>
              <a:buNone/>
            </a:pPr>
            <a:r>
              <a:rPr lang="en-US" dirty="0">
                <a:latin typeface="Georgia"/>
                <a:ea typeface="Georgia"/>
                <a:cs typeface="Georgia"/>
                <a:sym typeface="Georgia"/>
              </a:rPr>
              <a:t>What is </a:t>
            </a:r>
            <a:r>
              <a:rPr lang="en-US" dirty="0" smtClean="0">
                <a:latin typeface="Georgia"/>
                <a:ea typeface="Georgia"/>
                <a:cs typeface="Georgia"/>
                <a:sym typeface="Georgia"/>
              </a:rPr>
              <a:t>Ec2?</a:t>
            </a:r>
            <a:endParaRPr lang="en-US" dirty="0">
              <a:latin typeface="Georgia"/>
              <a:ea typeface="Georgia"/>
              <a:cs typeface="Georgia"/>
              <a:sym typeface="Georgia"/>
            </a:endParaRPr>
          </a:p>
        </p:txBody>
      </p:sp>
      <p:sp>
        <p:nvSpPr>
          <p:cNvPr id="91" name="Shape 91"/>
          <p:cNvSpPr txBox="1">
            <a:spLocks noGrp="1"/>
          </p:cNvSpPr>
          <p:nvPr>
            <p:ph type="body" idx="1"/>
          </p:nvPr>
        </p:nvSpPr>
        <p:spPr>
          <a:xfrm>
            <a:off x="838200" y="1825625"/>
            <a:ext cx="10515600" cy="4351200"/>
          </a:xfrm>
          <a:prstGeom prst="rect">
            <a:avLst/>
          </a:prstGeom>
        </p:spPr>
        <p:txBody>
          <a:bodyPr wrap="square" lIns="91425" tIns="91425" rIns="91425" bIns="91425" anchor="t" anchorCtr="0">
            <a:noAutofit/>
          </a:bodyPr>
          <a:lstStyle/>
          <a:p>
            <a:pPr marL="0" lvl="0" indent="0" rtl="0">
              <a:spcBef>
                <a:spcPts val="0"/>
              </a:spcBef>
              <a:buNone/>
            </a:pPr>
            <a:r>
              <a:rPr lang="en-US" sz="2600" dirty="0" smtClean="0">
                <a:latin typeface="Georgia"/>
                <a:ea typeface="Georgia"/>
                <a:cs typeface="Georgia"/>
                <a:sym typeface="Georgia"/>
              </a:rPr>
              <a:t>Amazon EC2 is a web service that provides resizable compute capacity in the cloud. Amazon EC2 reduces the time required to obtain and boot new server instances in minutes, allowing you to quickly scale capacity, both up and down, as your computing requirements change.</a:t>
            </a:r>
            <a:endParaRPr sz="2600" dirty="0">
              <a:latin typeface="Georgia"/>
              <a:ea typeface="Georgia"/>
              <a:cs typeface="Georgia"/>
              <a:sym typeface="Georgia"/>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838200" y="365125"/>
            <a:ext cx="10515600" cy="1325700"/>
          </a:xfrm>
          <a:prstGeom prst="rect">
            <a:avLst/>
          </a:prstGeom>
          <a:noFill/>
          <a:ln>
            <a:noFill/>
          </a:ln>
        </p:spPr>
        <p:txBody>
          <a:bodyPr wrap="square" lIns="91425" tIns="45700" rIns="91425" bIns="45700" anchor="ctr" anchorCtr="0">
            <a:noAutofit/>
          </a:bodyPr>
          <a:lstStyle/>
          <a:p>
            <a:pPr marL="0" marR="0" lvl="0" indent="-69850" algn="ctr" rtl="0">
              <a:lnSpc>
                <a:spcPct val="90000"/>
              </a:lnSpc>
              <a:spcBef>
                <a:spcPts val="0"/>
              </a:spcBef>
              <a:buClr>
                <a:schemeClr val="dk1"/>
              </a:buClr>
              <a:buSzPct val="25000"/>
              <a:buFont typeface="Arial"/>
              <a:buNone/>
            </a:pPr>
            <a:r>
              <a:rPr lang="en-US" dirty="0" smtClean="0">
                <a:latin typeface="Georgia"/>
                <a:ea typeface="Georgia"/>
                <a:cs typeface="Georgia"/>
                <a:sym typeface="Georgia"/>
              </a:rPr>
              <a:t>Virtualization</a:t>
            </a:r>
            <a:endParaRPr lang="en-US" dirty="0">
              <a:latin typeface="Georgia"/>
              <a:ea typeface="Georgia"/>
              <a:cs typeface="Georgia"/>
              <a:sym typeface="Georgia"/>
            </a:endParaRPr>
          </a:p>
        </p:txBody>
      </p:sp>
      <p:sp>
        <p:nvSpPr>
          <p:cNvPr id="91" name="Shape 91"/>
          <p:cNvSpPr txBox="1">
            <a:spLocks noGrp="1"/>
          </p:cNvSpPr>
          <p:nvPr>
            <p:ph type="body" idx="1"/>
          </p:nvPr>
        </p:nvSpPr>
        <p:spPr>
          <a:xfrm>
            <a:off x="838200" y="1825625"/>
            <a:ext cx="10515600" cy="4351200"/>
          </a:xfrm>
          <a:prstGeom prst="rect">
            <a:avLst/>
          </a:prstGeom>
        </p:spPr>
        <p:txBody>
          <a:bodyPr wrap="square" lIns="91425" tIns="91425" rIns="91425" bIns="91425" anchor="t" anchorCtr="0">
            <a:noAutofit/>
          </a:bodyPr>
          <a:lstStyle/>
          <a:p>
            <a:pPr marL="457200" indent="-457200">
              <a:spcBef>
                <a:spcPts val="0"/>
              </a:spcBef>
            </a:pPr>
            <a:r>
              <a:rPr lang="en-US" sz="2600" dirty="0" smtClean="0">
                <a:latin typeface="Georgia"/>
                <a:ea typeface="Georgia"/>
                <a:cs typeface="Georgia"/>
                <a:sym typeface="Georgia"/>
              </a:rPr>
              <a:t>Virtualization is the process of creating a virtual version of something rather than the actual version of that thing.</a:t>
            </a:r>
          </a:p>
          <a:p>
            <a:pPr marL="457200" indent="-457200">
              <a:spcBef>
                <a:spcPts val="0"/>
              </a:spcBef>
            </a:pPr>
            <a:r>
              <a:rPr lang="en-US" sz="2600" dirty="0" smtClean="0">
                <a:latin typeface="Georgia"/>
                <a:ea typeface="Georgia"/>
                <a:cs typeface="Georgia"/>
                <a:sym typeface="Georgia"/>
              </a:rPr>
              <a:t>In AWS Ec2, virtualization refers to using a portion of a server’s computing power and storage to setup and run an OS</a:t>
            </a:r>
          </a:p>
          <a:p>
            <a:pPr marL="457200" indent="-457200">
              <a:spcBef>
                <a:spcPts val="0"/>
              </a:spcBef>
            </a:pPr>
            <a:r>
              <a:rPr lang="en-US" sz="2600" dirty="0" smtClean="0">
                <a:latin typeface="Georgia"/>
                <a:ea typeface="Georgia"/>
                <a:cs typeface="Georgia"/>
                <a:sym typeface="Georgia"/>
              </a:rPr>
              <a:t>Virtualization for EC2 is running the </a:t>
            </a:r>
            <a:r>
              <a:rPr lang="en-US" sz="2600" dirty="0" err="1" smtClean="0">
                <a:latin typeface="Georgia"/>
                <a:ea typeface="Georgia"/>
                <a:cs typeface="Georgia"/>
                <a:sym typeface="Georgia"/>
              </a:rPr>
              <a:t>Xen</a:t>
            </a:r>
            <a:r>
              <a:rPr lang="en-US" sz="2600" dirty="0" smtClean="0">
                <a:latin typeface="Georgia"/>
                <a:ea typeface="Georgia"/>
                <a:cs typeface="Georgia"/>
                <a:sym typeface="Georgia"/>
              </a:rPr>
              <a:t> Hypervisor software</a:t>
            </a:r>
          </a:p>
          <a:p>
            <a:pPr marL="457200" indent="-457200">
              <a:spcBef>
                <a:spcPts val="0"/>
              </a:spcBef>
            </a:pPr>
            <a:r>
              <a:rPr lang="en-US" sz="2600" dirty="0" smtClean="0">
                <a:latin typeface="Georgia"/>
                <a:ea typeface="Georgia"/>
                <a:cs typeface="Georgia"/>
                <a:sym typeface="Georgia"/>
              </a:rPr>
              <a:t>The maintenance of the physical AWS server and the </a:t>
            </a:r>
            <a:r>
              <a:rPr lang="en-US" sz="2600" dirty="0" err="1" smtClean="0">
                <a:latin typeface="Georgia"/>
                <a:ea typeface="Georgia"/>
                <a:cs typeface="Georgia"/>
                <a:sym typeface="Georgia"/>
              </a:rPr>
              <a:t>Xen</a:t>
            </a:r>
            <a:r>
              <a:rPr lang="en-US" sz="2600" dirty="0" smtClean="0">
                <a:latin typeface="Georgia"/>
                <a:ea typeface="Georgia"/>
                <a:cs typeface="Georgia"/>
                <a:sym typeface="Georgia"/>
              </a:rPr>
              <a:t> hypervisor is handled by AWS</a:t>
            </a:r>
            <a:endParaRPr sz="2600" dirty="0">
              <a:latin typeface="Georgia"/>
              <a:ea typeface="Georgia"/>
              <a:cs typeface="Georgia"/>
              <a:sym typeface="Georgia"/>
            </a:endParaRPr>
          </a:p>
        </p:txBody>
      </p:sp>
    </p:spTree>
    <p:extLst>
      <p:ext uri="{BB962C8B-B14F-4D97-AF65-F5344CB8AC3E}">
        <p14:creationId xmlns:p14="http://schemas.microsoft.com/office/powerpoint/2010/main" val="22350930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838200" y="365125"/>
            <a:ext cx="10515600" cy="1325700"/>
          </a:xfrm>
          <a:prstGeom prst="rect">
            <a:avLst/>
          </a:prstGeom>
          <a:noFill/>
          <a:ln>
            <a:noFill/>
          </a:ln>
        </p:spPr>
        <p:txBody>
          <a:bodyPr wrap="square" lIns="91425" tIns="45700" rIns="91425" bIns="45700" anchor="ctr" anchorCtr="0">
            <a:noAutofit/>
          </a:bodyPr>
          <a:lstStyle/>
          <a:p>
            <a:pPr marL="0" marR="0" lvl="0" indent="-69850" algn="ctr" rtl="0">
              <a:lnSpc>
                <a:spcPct val="90000"/>
              </a:lnSpc>
              <a:spcBef>
                <a:spcPts val="0"/>
              </a:spcBef>
              <a:buClr>
                <a:schemeClr val="dk1"/>
              </a:buClr>
              <a:buSzPct val="25000"/>
              <a:buFont typeface="Arial"/>
              <a:buNone/>
            </a:pPr>
            <a:r>
              <a:rPr lang="en-US" dirty="0" smtClean="0">
                <a:latin typeface="Georgia"/>
                <a:ea typeface="Georgia"/>
                <a:cs typeface="Georgia"/>
                <a:sym typeface="Georgia"/>
              </a:rPr>
              <a:t>Ec2 Options?</a:t>
            </a:r>
            <a:endParaRPr lang="en-US" dirty="0">
              <a:latin typeface="Georgia"/>
              <a:ea typeface="Georgia"/>
              <a:cs typeface="Georgia"/>
              <a:sym typeface="Georgia"/>
            </a:endParaRPr>
          </a:p>
        </p:txBody>
      </p:sp>
      <p:sp>
        <p:nvSpPr>
          <p:cNvPr id="91" name="Shape 91"/>
          <p:cNvSpPr txBox="1">
            <a:spLocks noGrp="1"/>
          </p:cNvSpPr>
          <p:nvPr>
            <p:ph type="body" idx="1"/>
          </p:nvPr>
        </p:nvSpPr>
        <p:spPr>
          <a:xfrm>
            <a:off x="838200" y="1825625"/>
            <a:ext cx="10515600" cy="4351200"/>
          </a:xfrm>
          <a:prstGeom prst="rect">
            <a:avLst/>
          </a:prstGeom>
        </p:spPr>
        <p:txBody>
          <a:bodyPr wrap="square" lIns="91425" tIns="91425" rIns="91425" bIns="91425" anchor="t" anchorCtr="0">
            <a:noAutofit/>
          </a:bodyPr>
          <a:lstStyle/>
          <a:p>
            <a:pPr marL="514350" indent="-514350">
              <a:spcBef>
                <a:spcPts val="0"/>
              </a:spcBef>
              <a:buFont typeface="+mj-lt"/>
              <a:buAutoNum type="arabicPeriod"/>
            </a:pPr>
            <a:r>
              <a:rPr lang="en-US" sz="2600" dirty="0" smtClean="0">
                <a:latin typeface="Georgia"/>
                <a:ea typeface="Georgia"/>
                <a:cs typeface="Georgia"/>
                <a:sym typeface="Georgia"/>
              </a:rPr>
              <a:t>On Demand – allow you to pay a fixed rate by the hour with no commitment short term</a:t>
            </a:r>
          </a:p>
          <a:p>
            <a:pPr marL="514350" indent="-514350">
              <a:spcBef>
                <a:spcPts val="0"/>
              </a:spcBef>
              <a:buFont typeface="+mj-lt"/>
              <a:buAutoNum type="arabicPeriod"/>
            </a:pPr>
            <a:r>
              <a:rPr lang="en-US" sz="2600" dirty="0" smtClean="0">
                <a:latin typeface="Georgia"/>
                <a:ea typeface="Georgia"/>
                <a:cs typeface="Georgia"/>
                <a:sym typeface="Georgia"/>
              </a:rPr>
              <a:t>Reserved – provide you with a capacity reservation, and offer a significant discount on the hourly charge for an instance. 1 year to 3 year terms</a:t>
            </a:r>
          </a:p>
          <a:p>
            <a:pPr marL="514350" indent="-514350">
              <a:spcBef>
                <a:spcPts val="0"/>
              </a:spcBef>
              <a:buFont typeface="+mj-lt"/>
              <a:buAutoNum type="arabicPeriod"/>
            </a:pPr>
            <a:r>
              <a:rPr lang="en-US" sz="2600" dirty="0" smtClean="0">
                <a:latin typeface="Georgia"/>
                <a:ea typeface="Georgia"/>
                <a:cs typeface="Georgia"/>
                <a:sym typeface="Georgia"/>
              </a:rPr>
              <a:t>Spot – enable you to bid whatever price you want for instance capacity, providing for even greater savings if your applications have flexible start and end times</a:t>
            </a:r>
          </a:p>
          <a:p>
            <a:pPr marL="514350" indent="-514350">
              <a:spcBef>
                <a:spcPts val="0"/>
              </a:spcBef>
              <a:buFont typeface="+mj-lt"/>
              <a:buAutoNum type="arabicPeriod"/>
            </a:pPr>
            <a:r>
              <a:rPr lang="en-US" sz="2600" dirty="0" smtClean="0">
                <a:latin typeface="Georgia"/>
                <a:ea typeface="Georgia"/>
                <a:cs typeface="Georgia"/>
                <a:sym typeface="Georgia"/>
              </a:rPr>
              <a:t>Dedicated Hosts – Physical EC2 server dedicated for your use. Dedicated hosts can help you reduce costs by allowing you to use your existing server-bound software license.</a:t>
            </a:r>
            <a:endParaRPr sz="2600" dirty="0">
              <a:latin typeface="Georgia"/>
              <a:ea typeface="Georgia"/>
              <a:cs typeface="Georgia"/>
              <a:sym typeface="Georgia"/>
            </a:endParaRPr>
          </a:p>
        </p:txBody>
      </p:sp>
    </p:spTree>
    <p:extLst>
      <p:ext uri="{BB962C8B-B14F-4D97-AF65-F5344CB8AC3E}">
        <p14:creationId xmlns:p14="http://schemas.microsoft.com/office/powerpoint/2010/main" val="16085593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838200" y="365125"/>
            <a:ext cx="10515600" cy="1325700"/>
          </a:xfrm>
          <a:prstGeom prst="rect">
            <a:avLst/>
          </a:prstGeom>
          <a:noFill/>
          <a:ln>
            <a:noFill/>
          </a:ln>
        </p:spPr>
        <p:txBody>
          <a:bodyPr wrap="square" lIns="91425" tIns="45700" rIns="91425" bIns="45700" anchor="ctr" anchorCtr="0">
            <a:noAutofit/>
          </a:bodyPr>
          <a:lstStyle/>
          <a:p>
            <a:pPr marL="0" marR="0" lvl="0" indent="-69850" algn="ctr" rtl="0">
              <a:lnSpc>
                <a:spcPct val="90000"/>
              </a:lnSpc>
              <a:spcBef>
                <a:spcPts val="0"/>
              </a:spcBef>
              <a:buClr>
                <a:schemeClr val="dk1"/>
              </a:buClr>
              <a:buSzPct val="25000"/>
              <a:buFont typeface="Arial"/>
              <a:buNone/>
            </a:pPr>
            <a:r>
              <a:rPr lang="en-US" dirty="0" smtClean="0">
                <a:latin typeface="Georgia"/>
                <a:ea typeface="Georgia"/>
                <a:cs typeface="Georgia"/>
                <a:sym typeface="Georgia"/>
              </a:rPr>
              <a:t>On Demand</a:t>
            </a:r>
            <a:endParaRPr lang="en-US" dirty="0">
              <a:latin typeface="Georgia"/>
              <a:ea typeface="Georgia"/>
              <a:cs typeface="Georgia"/>
              <a:sym typeface="Georgia"/>
            </a:endParaRPr>
          </a:p>
        </p:txBody>
      </p:sp>
      <p:sp>
        <p:nvSpPr>
          <p:cNvPr id="91" name="Shape 91"/>
          <p:cNvSpPr txBox="1">
            <a:spLocks noGrp="1"/>
          </p:cNvSpPr>
          <p:nvPr>
            <p:ph type="body" idx="1"/>
          </p:nvPr>
        </p:nvSpPr>
        <p:spPr>
          <a:xfrm>
            <a:off x="838200" y="1825625"/>
            <a:ext cx="10515600" cy="4351200"/>
          </a:xfrm>
          <a:prstGeom prst="rect">
            <a:avLst/>
          </a:prstGeom>
        </p:spPr>
        <p:txBody>
          <a:bodyPr wrap="square" lIns="91425" tIns="91425" rIns="91425" bIns="91425" anchor="t" anchorCtr="0">
            <a:noAutofit/>
          </a:bodyPr>
          <a:lstStyle/>
          <a:p>
            <a:pPr marL="514350" indent="-514350">
              <a:spcBef>
                <a:spcPts val="0"/>
              </a:spcBef>
              <a:buFont typeface="+mj-lt"/>
              <a:buAutoNum type="arabicPeriod"/>
            </a:pPr>
            <a:r>
              <a:rPr lang="en-US" sz="2600" dirty="0" smtClean="0">
                <a:latin typeface="Georgia"/>
                <a:ea typeface="Georgia"/>
                <a:cs typeface="Georgia"/>
                <a:sym typeface="Georgia"/>
              </a:rPr>
              <a:t>Users that want the low cost and flexibility of Amazon EC2 without any up-front payment or long-term commitment</a:t>
            </a:r>
          </a:p>
          <a:p>
            <a:pPr marL="514350" indent="-514350">
              <a:spcBef>
                <a:spcPts val="0"/>
              </a:spcBef>
              <a:buFont typeface="+mj-lt"/>
              <a:buAutoNum type="arabicPeriod"/>
            </a:pPr>
            <a:r>
              <a:rPr lang="en-US" sz="2600" dirty="0" smtClean="0">
                <a:latin typeface="Georgia"/>
                <a:ea typeface="Georgia"/>
                <a:cs typeface="Georgia"/>
                <a:sym typeface="Georgia"/>
              </a:rPr>
              <a:t>Applications with short term, spiky, or unpredictable workloads that cannot be interrupted</a:t>
            </a:r>
          </a:p>
          <a:p>
            <a:pPr marL="514350" indent="-514350">
              <a:spcBef>
                <a:spcPts val="0"/>
              </a:spcBef>
              <a:buFont typeface="+mj-lt"/>
              <a:buAutoNum type="arabicPeriod"/>
            </a:pPr>
            <a:r>
              <a:rPr lang="en-US" sz="2600" dirty="0" smtClean="0">
                <a:latin typeface="Georgia"/>
                <a:ea typeface="Georgia"/>
                <a:cs typeface="Georgia"/>
                <a:sym typeface="Georgia"/>
              </a:rPr>
              <a:t>Applications being developed or tested on Amazon EC2 for the first time</a:t>
            </a:r>
            <a:endParaRPr sz="2600" dirty="0">
              <a:latin typeface="Georgia"/>
              <a:ea typeface="Georgia"/>
              <a:cs typeface="Georgia"/>
              <a:sym typeface="Georgia"/>
            </a:endParaRPr>
          </a:p>
        </p:txBody>
      </p:sp>
    </p:spTree>
    <p:extLst>
      <p:ext uri="{BB962C8B-B14F-4D97-AF65-F5344CB8AC3E}">
        <p14:creationId xmlns:p14="http://schemas.microsoft.com/office/powerpoint/2010/main" val="7467583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838200" y="365125"/>
            <a:ext cx="10515600" cy="1325700"/>
          </a:xfrm>
          <a:prstGeom prst="rect">
            <a:avLst/>
          </a:prstGeom>
          <a:noFill/>
          <a:ln>
            <a:noFill/>
          </a:ln>
        </p:spPr>
        <p:txBody>
          <a:bodyPr wrap="square" lIns="91425" tIns="45700" rIns="91425" bIns="45700" anchor="ctr" anchorCtr="0">
            <a:noAutofit/>
          </a:bodyPr>
          <a:lstStyle/>
          <a:p>
            <a:pPr marL="0" marR="0" lvl="0" indent="-69850" algn="ctr" rtl="0">
              <a:lnSpc>
                <a:spcPct val="90000"/>
              </a:lnSpc>
              <a:spcBef>
                <a:spcPts val="0"/>
              </a:spcBef>
              <a:buClr>
                <a:schemeClr val="dk1"/>
              </a:buClr>
              <a:buSzPct val="25000"/>
              <a:buFont typeface="Arial"/>
              <a:buNone/>
            </a:pPr>
            <a:r>
              <a:rPr lang="en-US" dirty="0" smtClean="0">
                <a:latin typeface="Georgia"/>
                <a:ea typeface="Georgia"/>
                <a:cs typeface="Georgia"/>
                <a:sym typeface="Georgia"/>
              </a:rPr>
              <a:t>Reserved</a:t>
            </a:r>
            <a:endParaRPr lang="en-US" dirty="0">
              <a:latin typeface="Georgia"/>
              <a:ea typeface="Georgia"/>
              <a:cs typeface="Georgia"/>
              <a:sym typeface="Georgia"/>
            </a:endParaRPr>
          </a:p>
        </p:txBody>
      </p:sp>
      <p:sp>
        <p:nvSpPr>
          <p:cNvPr id="91" name="Shape 91"/>
          <p:cNvSpPr txBox="1">
            <a:spLocks noGrp="1"/>
          </p:cNvSpPr>
          <p:nvPr>
            <p:ph type="body" idx="1"/>
          </p:nvPr>
        </p:nvSpPr>
        <p:spPr>
          <a:xfrm>
            <a:off x="838200" y="1825625"/>
            <a:ext cx="10515600" cy="4351200"/>
          </a:xfrm>
          <a:prstGeom prst="rect">
            <a:avLst/>
          </a:prstGeom>
        </p:spPr>
        <p:txBody>
          <a:bodyPr wrap="square" lIns="91425" tIns="91425" rIns="91425" bIns="91425" anchor="t" anchorCtr="0">
            <a:noAutofit/>
          </a:bodyPr>
          <a:lstStyle/>
          <a:p>
            <a:pPr marL="514350" indent="-514350">
              <a:spcBef>
                <a:spcPts val="0"/>
              </a:spcBef>
              <a:buFont typeface="+mj-lt"/>
              <a:buAutoNum type="arabicPeriod"/>
            </a:pPr>
            <a:r>
              <a:rPr lang="en-US" sz="2600" dirty="0" smtClean="0">
                <a:latin typeface="Georgia"/>
                <a:ea typeface="Georgia"/>
                <a:cs typeface="Georgia"/>
                <a:sym typeface="Georgia"/>
              </a:rPr>
              <a:t>Applications with steady state or predictable usage</a:t>
            </a:r>
          </a:p>
          <a:p>
            <a:pPr marL="514350" indent="-514350">
              <a:spcBef>
                <a:spcPts val="0"/>
              </a:spcBef>
              <a:buFont typeface="+mj-lt"/>
              <a:buAutoNum type="arabicPeriod"/>
            </a:pPr>
            <a:r>
              <a:rPr lang="en-US" sz="2600" dirty="0" smtClean="0">
                <a:latin typeface="Georgia"/>
                <a:ea typeface="Georgia"/>
                <a:cs typeface="Georgia"/>
                <a:sym typeface="Georgia"/>
              </a:rPr>
              <a:t>Applications that require reserved capacity</a:t>
            </a:r>
          </a:p>
          <a:p>
            <a:pPr marL="514350" indent="-514350">
              <a:spcBef>
                <a:spcPts val="0"/>
              </a:spcBef>
              <a:buFont typeface="+mj-lt"/>
              <a:buAutoNum type="arabicPeriod"/>
            </a:pPr>
            <a:r>
              <a:rPr lang="en-US" sz="2600" dirty="0" smtClean="0">
                <a:latin typeface="Georgia"/>
                <a:ea typeface="Georgia"/>
                <a:cs typeface="Georgia"/>
                <a:sym typeface="Georgia"/>
              </a:rPr>
              <a:t>User able to make upfront payments to reduce their total computing costs even further</a:t>
            </a:r>
            <a:endParaRPr sz="2600" dirty="0">
              <a:latin typeface="Georgia"/>
              <a:ea typeface="Georgia"/>
              <a:cs typeface="Georgia"/>
              <a:sym typeface="Georgia"/>
            </a:endParaRPr>
          </a:p>
        </p:txBody>
      </p:sp>
    </p:spTree>
    <p:extLst>
      <p:ext uri="{BB962C8B-B14F-4D97-AF65-F5344CB8AC3E}">
        <p14:creationId xmlns:p14="http://schemas.microsoft.com/office/powerpoint/2010/main" val="76241988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838200" y="365125"/>
            <a:ext cx="10515600" cy="1325700"/>
          </a:xfrm>
          <a:prstGeom prst="rect">
            <a:avLst/>
          </a:prstGeom>
          <a:noFill/>
          <a:ln>
            <a:noFill/>
          </a:ln>
        </p:spPr>
        <p:txBody>
          <a:bodyPr wrap="square" lIns="91425" tIns="45700" rIns="91425" bIns="45700" anchor="ctr" anchorCtr="0">
            <a:noAutofit/>
          </a:bodyPr>
          <a:lstStyle/>
          <a:p>
            <a:pPr marL="0" marR="0" lvl="0" indent="-69850" algn="ctr" rtl="0">
              <a:lnSpc>
                <a:spcPct val="90000"/>
              </a:lnSpc>
              <a:spcBef>
                <a:spcPts val="0"/>
              </a:spcBef>
              <a:buClr>
                <a:schemeClr val="dk1"/>
              </a:buClr>
              <a:buSzPct val="25000"/>
              <a:buFont typeface="Arial"/>
              <a:buNone/>
            </a:pPr>
            <a:r>
              <a:rPr lang="en-US" dirty="0" smtClean="0">
                <a:latin typeface="Georgia"/>
                <a:ea typeface="Georgia"/>
                <a:cs typeface="Georgia"/>
                <a:sym typeface="Georgia"/>
              </a:rPr>
              <a:t>Spot</a:t>
            </a:r>
            <a:endParaRPr lang="en-US" dirty="0">
              <a:latin typeface="Georgia"/>
              <a:ea typeface="Georgia"/>
              <a:cs typeface="Georgia"/>
              <a:sym typeface="Georgia"/>
            </a:endParaRPr>
          </a:p>
        </p:txBody>
      </p:sp>
      <p:sp>
        <p:nvSpPr>
          <p:cNvPr id="91" name="Shape 91"/>
          <p:cNvSpPr txBox="1">
            <a:spLocks noGrp="1"/>
          </p:cNvSpPr>
          <p:nvPr>
            <p:ph type="body" idx="1"/>
          </p:nvPr>
        </p:nvSpPr>
        <p:spPr>
          <a:xfrm>
            <a:off x="838200" y="1825625"/>
            <a:ext cx="10515600" cy="4351200"/>
          </a:xfrm>
          <a:prstGeom prst="rect">
            <a:avLst/>
          </a:prstGeom>
        </p:spPr>
        <p:txBody>
          <a:bodyPr wrap="square" lIns="91425" tIns="91425" rIns="91425" bIns="91425" anchor="t" anchorCtr="0">
            <a:noAutofit/>
          </a:bodyPr>
          <a:lstStyle/>
          <a:p>
            <a:pPr marL="514350" indent="-514350">
              <a:spcBef>
                <a:spcPts val="0"/>
              </a:spcBef>
              <a:buFont typeface="+mj-lt"/>
              <a:buAutoNum type="arabicPeriod"/>
            </a:pPr>
            <a:r>
              <a:rPr lang="en-US" sz="2600" dirty="0" smtClean="0">
                <a:latin typeface="Georgia"/>
                <a:ea typeface="Georgia"/>
                <a:cs typeface="Georgia"/>
                <a:sym typeface="Georgia"/>
              </a:rPr>
              <a:t>Applications that have flexible start and end times</a:t>
            </a:r>
          </a:p>
          <a:p>
            <a:pPr marL="514350" indent="-514350">
              <a:spcBef>
                <a:spcPts val="0"/>
              </a:spcBef>
              <a:buFont typeface="+mj-lt"/>
              <a:buAutoNum type="arabicPeriod"/>
            </a:pPr>
            <a:r>
              <a:rPr lang="en-US" sz="2600" dirty="0" smtClean="0">
                <a:latin typeface="Georgia"/>
                <a:ea typeface="Georgia"/>
                <a:cs typeface="Georgia"/>
                <a:sym typeface="Georgia"/>
              </a:rPr>
              <a:t>Applications that are only feasible at very low compute prices</a:t>
            </a:r>
          </a:p>
          <a:p>
            <a:pPr marL="514350" indent="-514350">
              <a:spcBef>
                <a:spcPts val="0"/>
              </a:spcBef>
              <a:buFont typeface="+mj-lt"/>
              <a:buAutoNum type="arabicPeriod"/>
            </a:pPr>
            <a:r>
              <a:rPr lang="en-US" sz="2600" dirty="0" smtClean="0">
                <a:latin typeface="Georgia"/>
                <a:ea typeface="Georgia"/>
                <a:cs typeface="Georgia"/>
                <a:sym typeface="Georgia"/>
              </a:rPr>
              <a:t>Users with urgent computing needs for large amounts for additional capacity</a:t>
            </a:r>
            <a:endParaRPr sz="2600" dirty="0">
              <a:latin typeface="Georgia"/>
              <a:ea typeface="Georgia"/>
              <a:cs typeface="Georgia"/>
              <a:sym typeface="Georgia"/>
            </a:endParaRPr>
          </a:p>
        </p:txBody>
      </p:sp>
    </p:spTree>
    <p:extLst>
      <p:ext uri="{BB962C8B-B14F-4D97-AF65-F5344CB8AC3E}">
        <p14:creationId xmlns:p14="http://schemas.microsoft.com/office/powerpoint/2010/main" val="325862052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838200" y="365125"/>
            <a:ext cx="10515600" cy="1325700"/>
          </a:xfrm>
          <a:prstGeom prst="rect">
            <a:avLst/>
          </a:prstGeom>
          <a:noFill/>
          <a:ln>
            <a:noFill/>
          </a:ln>
        </p:spPr>
        <p:txBody>
          <a:bodyPr wrap="square" lIns="91425" tIns="45700" rIns="91425" bIns="45700" anchor="ctr" anchorCtr="0">
            <a:noAutofit/>
          </a:bodyPr>
          <a:lstStyle/>
          <a:p>
            <a:pPr marL="0" marR="0" lvl="0" indent="-69850" algn="ctr" rtl="0">
              <a:lnSpc>
                <a:spcPct val="90000"/>
              </a:lnSpc>
              <a:spcBef>
                <a:spcPts val="0"/>
              </a:spcBef>
              <a:buClr>
                <a:schemeClr val="dk1"/>
              </a:buClr>
              <a:buSzPct val="25000"/>
              <a:buFont typeface="Arial"/>
              <a:buNone/>
            </a:pPr>
            <a:r>
              <a:rPr lang="en-US" dirty="0" smtClean="0">
                <a:latin typeface="Georgia"/>
                <a:ea typeface="Georgia"/>
                <a:cs typeface="Georgia"/>
                <a:sym typeface="Georgia"/>
              </a:rPr>
              <a:t>Dedicated Hosts</a:t>
            </a:r>
            <a:endParaRPr lang="en-US" dirty="0">
              <a:latin typeface="Georgia"/>
              <a:ea typeface="Georgia"/>
              <a:cs typeface="Georgia"/>
              <a:sym typeface="Georgia"/>
            </a:endParaRPr>
          </a:p>
        </p:txBody>
      </p:sp>
      <p:sp>
        <p:nvSpPr>
          <p:cNvPr id="91" name="Shape 91"/>
          <p:cNvSpPr txBox="1">
            <a:spLocks noGrp="1"/>
          </p:cNvSpPr>
          <p:nvPr>
            <p:ph type="body" idx="1"/>
          </p:nvPr>
        </p:nvSpPr>
        <p:spPr>
          <a:xfrm>
            <a:off x="838200" y="1825625"/>
            <a:ext cx="10515600" cy="4351200"/>
          </a:xfrm>
          <a:prstGeom prst="rect">
            <a:avLst/>
          </a:prstGeom>
        </p:spPr>
        <p:txBody>
          <a:bodyPr wrap="square" lIns="91425" tIns="91425" rIns="91425" bIns="91425" anchor="t" anchorCtr="0">
            <a:noAutofit/>
          </a:bodyPr>
          <a:lstStyle/>
          <a:p>
            <a:pPr marL="514350" indent="-514350">
              <a:spcBef>
                <a:spcPts val="0"/>
              </a:spcBef>
              <a:buFont typeface="+mj-lt"/>
              <a:buAutoNum type="arabicPeriod"/>
            </a:pPr>
            <a:r>
              <a:rPr lang="en-US" sz="2600" dirty="0" smtClean="0">
                <a:latin typeface="Georgia"/>
                <a:ea typeface="Georgia"/>
                <a:cs typeface="Georgia"/>
                <a:sym typeface="Georgia"/>
              </a:rPr>
              <a:t>Useful for regulatory requirements that may not support multi-tenant virtualization</a:t>
            </a:r>
          </a:p>
          <a:p>
            <a:pPr marL="514350" indent="-514350">
              <a:spcBef>
                <a:spcPts val="0"/>
              </a:spcBef>
              <a:buFont typeface="+mj-lt"/>
              <a:buAutoNum type="arabicPeriod"/>
            </a:pPr>
            <a:r>
              <a:rPr lang="en-US" sz="2600" dirty="0" smtClean="0">
                <a:latin typeface="Georgia"/>
                <a:ea typeface="Georgia"/>
                <a:cs typeface="Georgia"/>
                <a:sym typeface="Georgia"/>
              </a:rPr>
              <a:t>Great for licensing which does not support multi-tenancy or cloud deployments</a:t>
            </a:r>
          </a:p>
          <a:p>
            <a:pPr marL="514350" indent="-514350">
              <a:spcBef>
                <a:spcPts val="0"/>
              </a:spcBef>
              <a:buFont typeface="+mj-lt"/>
              <a:buAutoNum type="arabicPeriod"/>
            </a:pPr>
            <a:r>
              <a:rPr lang="en-US" sz="2600" dirty="0" smtClean="0">
                <a:latin typeface="Georgia"/>
                <a:ea typeface="Georgia"/>
                <a:cs typeface="Georgia"/>
                <a:sym typeface="Georgia"/>
              </a:rPr>
              <a:t>Can be purchased On-demand.</a:t>
            </a:r>
          </a:p>
          <a:p>
            <a:pPr marL="514350" indent="-514350">
              <a:spcBef>
                <a:spcPts val="0"/>
              </a:spcBef>
              <a:buFont typeface="+mj-lt"/>
              <a:buAutoNum type="arabicPeriod"/>
            </a:pPr>
            <a:r>
              <a:rPr lang="en-US" sz="2600" dirty="0" smtClean="0">
                <a:latin typeface="Georgia"/>
                <a:ea typeface="Georgia"/>
                <a:cs typeface="Georgia"/>
                <a:sym typeface="Georgia"/>
              </a:rPr>
              <a:t>Can be purchased as a Reservation for </a:t>
            </a:r>
            <a:r>
              <a:rPr lang="en-US" sz="2600" dirty="0" err="1" smtClean="0">
                <a:latin typeface="Georgia"/>
                <a:ea typeface="Georgia"/>
                <a:cs typeface="Georgia"/>
                <a:sym typeface="Georgia"/>
              </a:rPr>
              <a:t>upto</a:t>
            </a:r>
            <a:r>
              <a:rPr lang="en-US" sz="2600" dirty="0" smtClean="0">
                <a:latin typeface="Georgia"/>
                <a:ea typeface="Georgia"/>
                <a:cs typeface="Georgia"/>
                <a:sym typeface="Georgia"/>
              </a:rPr>
              <a:t> 70% off the On-demand price.</a:t>
            </a:r>
            <a:endParaRPr sz="2600" dirty="0">
              <a:latin typeface="Georgia"/>
              <a:ea typeface="Georgia"/>
              <a:cs typeface="Georgia"/>
              <a:sym typeface="Georgia"/>
            </a:endParaRPr>
          </a:p>
        </p:txBody>
      </p:sp>
    </p:spTree>
    <p:extLst>
      <p:ext uri="{BB962C8B-B14F-4D97-AF65-F5344CB8AC3E}">
        <p14:creationId xmlns:p14="http://schemas.microsoft.com/office/powerpoint/2010/main" val="375140980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838200" y="365125"/>
            <a:ext cx="10515600" cy="1325700"/>
          </a:xfrm>
          <a:prstGeom prst="rect">
            <a:avLst/>
          </a:prstGeom>
          <a:noFill/>
          <a:ln>
            <a:noFill/>
          </a:ln>
        </p:spPr>
        <p:txBody>
          <a:bodyPr wrap="square" lIns="91425" tIns="45700" rIns="91425" bIns="45700" anchor="ctr" anchorCtr="0">
            <a:noAutofit/>
          </a:bodyPr>
          <a:lstStyle/>
          <a:p>
            <a:pPr marL="0" marR="0" lvl="0" indent="-69850" algn="ctr" rtl="0">
              <a:lnSpc>
                <a:spcPct val="90000"/>
              </a:lnSpc>
              <a:spcBef>
                <a:spcPts val="0"/>
              </a:spcBef>
              <a:buClr>
                <a:schemeClr val="dk1"/>
              </a:buClr>
              <a:buSzPct val="25000"/>
              <a:buFont typeface="Arial"/>
              <a:buNone/>
            </a:pPr>
            <a:r>
              <a:rPr lang="en-US" dirty="0" smtClean="0">
                <a:latin typeface="Georgia"/>
                <a:ea typeface="Georgia"/>
                <a:cs typeface="Georgia"/>
                <a:sym typeface="Georgia"/>
              </a:rPr>
              <a:t>EC2 Instance Type</a:t>
            </a:r>
            <a:endParaRPr lang="en-US" dirty="0">
              <a:latin typeface="Georgia"/>
              <a:ea typeface="Georgia"/>
              <a:cs typeface="Georgia"/>
              <a:sym typeface="Georgia"/>
            </a:endParaRPr>
          </a:p>
        </p:txBody>
      </p:sp>
      <p:pic>
        <p:nvPicPr>
          <p:cNvPr id="2" name="Picture 1"/>
          <p:cNvPicPr>
            <a:picLocks noChangeAspect="1"/>
          </p:cNvPicPr>
          <p:nvPr/>
        </p:nvPicPr>
        <p:blipFill>
          <a:blip r:embed="rId4"/>
          <a:stretch>
            <a:fillRect/>
          </a:stretch>
        </p:blipFill>
        <p:spPr>
          <a:xfrm>
            <a:off x="1010988" y="1690825"/>
            <a:ext cx="10170023" cy="5167175"/>
          </a:xfrm>
          <a:prstGeom prst="rect">
            <a:avLst/>
          </a:prstGeom>
        </p:spPr>
      </p:pic>
    </p:spTree>
    <p:extLst>
      <p:ext uri="{BB962C8B-B14F-4D97-AF65-F5344CB8AC3E}">
        <p14:creationId xmlns:p14="http://schemas.microsoft.com/office/powerpoint/2010/main" val="282887201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199" y="221825"/>
            <a:ext cx="10813473" cy="798072"/>
          </a:xfrm>
        </p:spPr>
        <p:txBody>
          <a:bodyPr/>
          <a:lstStyle/>
          <a:p>
            <a:r>
              <a:rPr lang="en-US" dirty="0" smtClean="0"/>
              <a:t>Aws – VPC( Access Internet Via NAT gateway)</a:t>
            </a:r>
            <a:endParaRPr lang="en-IN" dirty="0"/>
          </a:p>
        </p:txBody>
      </p:sp>
      <p:sp>
        <p:nvSpPr>
          <p:cNvPr id="3" name="Text Placeholder 2"/>
          <p:cNvSpPr>
            <a:spLocks noGrp="1"/>
          </p:cNvSpPr>
          <p:nvPr>
            <p:ph type="body" idx="1"/>
          </p:nvPr>
        </p:nvSpPr>
        <p:spPr/>
        <p:txBody>
          <a:bodyPr/>
          <a:lstStyle/>
          <a:p>
            <a:endParaRPr lang="en-IN" dirty="0"/>
          </a:p>
        </p:txBody>
      </p:sp>
      <p:pic>
        <p:nvPicPr>
          <p:cNvPr id="4" name="Picture 3"/>
          <p:cNvPicPr>
            <a:picLocks noChangeAspect="1"/>
          </p:cNvPicPr>
          <p:nvPr/>
        </p:nvPicPr>
        <p:blipFill rotWithShape="1">
          <a:blip r:embed="rId4"/>
          <a:srcRect t="6420"/>
          <a:stretch/>
        </p:blipFill>
        <p:spPr>
          <a:xfrm>
            <a:off x="401783" y="1019897"/>
            <a:ext cx="11526982" cy="5630437"/>
          </a:xfrm>
          <a:prstGeom prst="rect">
            <a:avLst/>
          </a:prstGeom>
        </p:spPr>
      </p:pic>
    </p:spTree>
    <p:extLst>
      <p:ext uri="{BB962C8B-B14F-4D97-AF65-F5344CB8AC3E}">
        <p14:creationId xmlns:p14="http://schemas.microsoft.com/office/powerpoint/2010/main" val="2018078412"/>
      </p:ext>
    </p:extLst>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AWS Services – Elastic Load Balancing</a:t>
            </a:r>
            <a:endParaRPr lang="en-IN" dirty="0"/>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rotWithShape="1">
          <a:blip r:embed="rId2"/>
          <a:srcRect t="13137" b="11283"/>
          <a:stretch/>
        </p:blipFill>
        <p:spPr>
          <a:xfrm>
            <a:off x="838200" y="1607127"/>
            <a:ext cx="11271539" cy="4569836"/>
          </a:xfrm>
          <a:prstGeom prst="rect">
            <a:avLst/>
          </a:prstGeom>
        </p:spPr>
      </p:pic>
    </p:spTree>
    <p:extLst>
      <p:ext uri="{BB962C8B-B14F-4D97-AF65-F5344CB8AC3E}">
        <p14:creationId xmlns:p14="http://schemas.microsoft.com/office/powerpoint/2010/main" val="387390378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endParaRPr lang="en-IN" dirty="0"/>
          </a:p>
        </p:txBody>
      </p:sp>
      <p:pic>
        <p:nvPicPr>
          <p:cNvPr id="4" name="Picture 3"/>
          <p:cNvPicPr>
            <a:picLocks noChangeAspect="1"/>
          </p:cNvPicPr>
          <p:nvPr/>
        </p:nvPicPr>
        <p:blipFill>
          <a:blip r:embed="rId2"/>
          <a:stretch>
            <a:fillRect/>
          </a:stretch>
        </p:blipFill>
        <p:spPr>
          <a:xfrm>
            <a:off x="637309" y="339436"/>
            <a:ext cx="10716491" cy="6227619"/>
          </a:xfrm>
          <a:prstGeom prst="rect">
            <a:avLst/>
          </a:prstGeom>
        </p:spPr>
      </p:pic>
    </p:spTree>
    <p:extLst>
      <p:ext uri="{BB962C8B-B14F-4D97-AF65-F5344CB8AC3E}">
        <p14:creationId xmlns:p14="http://schemas.microsoft.com/office/powerpoint/2010/main" val="24693895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1219200" y="685800"/>
            <a:ext cx="9753600" cy="5486400"/>
          </a:xfrm>
          <a:prstGeom prst="rect">
            <a:avLst/>
          </a:prstGeom>
        </p:spPr>
      </p:pic>
    </p:spTree>
    <p:extLst>
      <p:ext uri="{BB962C8B-B14F-4D97-AF65-F5344CB8AC3E}">
        <p14:creationId xmlns:p14="http://schemas.microsoft.com/office/powerpoint/2010/main" val="178446005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Picture 3"/>
          <p:cNvPicPr>
            <a:picLocks noChangeAspect="1"/>
          </p:cNvPicPr>
          <p:nvPr/>
        </p:nvPicPr>
        <p:blipFill>
          <a:blip r:embed="rId2"/>
          <a:stretch>
            <a:fillRect/>
          </a:stretch>
        </p:blipFill>
        <p:spPr>
          <a:xfrm>
            <a:off x="838199" y="365125"/>
            <a:ext cx="11222695" cy="6312766"/>
          </a:xfrm>
          <a:prstGeom prst="rect">
            <a:avLst/>
          </a:prstGeom>
        </p:spPr>
      </p:pic>
    </p:spTree>
    <p:extLst>
      <p:ext uri="{BB962C8B-B14F-4D97-AF65-F5344CB8AC3E}">
        <p14:creationId xmlns:p14="http://schemas.microsoft.com/office/powerpoint/2010/main" val="1805165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Picture 3"/>
          <p:cNvPicPr>
            <a:picLocks noChangeAspect="1"/>
          </p:cNvPicPr>
          <p:nvPr/>
        </p:nvPicPr>
        <p:blipFill>
          <a:blip r:embed="rId2"/>
          <a:stretch>
            <a:fillRect/>
          </a:stretch>
        </p:blipFill>
        <p:spPr>
          <a:xfrm>
            <a:off x="540326" y="273049"/>
            <a:ext cx="11097491" cy="6242339"/>
          </a:xfrm>
          <a:prstGeom prst="rect">
            <a:avLst/>
          </a:prstGeom>
        </p:spPr>
      </p:pic>
    </p:spTree>
    <p:extLst>
      <p:ext uri="{BB962C8B-B14F-4D97-AF65-F5344CB8AC3E}">
        <p14:creationId xmlns:p14="http://schemas.microsoft.com/office/powerpoint/2010/main" val="262274436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595744" y="83127"/>
            <a:ext cx="11443855" cy="6525491"/>
          </a:xfrm>
          <a:prstGeom prst="rect">
            <a:avLst/>
          </a:prstGeom>
        </p:spPr>
      </p:pic>
    </p:spTree>
    <p:extLst>
      <p:ext uri="{BB962C8B-B14F-4D97-AF65-F5344CB8AC3E}">
        <p14:creationId xmlns:p14="http://schemas.microsoft.com/office/powerpoint/2010/main" val="46590127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rotWithShape="1">
          <a:blip r:embed="rId2"/>
          <a:srcRect b="7548"/>
          <a:stretch/>
        </p:blipFill>
        <p:spPr>
          <a:xfrm>
            <a:off x="595745" y="335107"/>
            <a:ext cx="10758055" cy="6356637"/>
          </a:xfrm>
          <a:prstGeom prst="rect">
            <a:avLst/>
          </a:prstGeom>
        </p:spPr>
      </p:pic>
    </p:spTree>
    <p:extLst>
      <p:ext uri="{BB962C8B-B14F-4D97-AF65-F5344CB8AC3E}">
        <p14:creationId xmlns:p14="http://schemas.microsoft.com/office/powerpoint/2010/main" val="298671732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b="7598"/>
          <a:stretch/>
        </p:blipFill>
        <p:spPr>
          <a:xfrm>
            <a:off x="415636" y="232683"/>
            <a:ext cx="10764982" cy="5988008"/>
          </a:xfrm>
          <a:prstGeom prst="rect">
            <a:avLst/>
          </a:prstGeom>
        </p:spPr>
      </p:pic>
    </p:spTree>
    <p:extLst>
      <p:ext uri="{BB962C8B-B14F-4D97-AF65-F5344CB8AC3E}">
        <p14:creationId xmlns:p14="http://schemas.microsoft.com/office/powerpoint/2010/main" val="128283736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5" name="Picture 4"/>
          <p:cNvPicPr>
            <a:picLocks noChangeAspect="1"/>
          </p:cNvPicPr>
          <p:nvPr/>
        </p:nvPicPr>
        <p:blipFill rotWithShape="1">
          <a:blip r:embed="rId2"/>
          <a:srcRect b="7701"/>
          <a:stretch/>
        </p:blipFill>
        <p:spPr>
          <a:xfrm>
            <a:off x="-1" y="0"/>
            <a:ext cx="11720945" cy="6636328"/>
          </a:xfrm>
          <a:prstGeom prst="rect">
            <a:avLst/>
          </a:prstGeom>
        </p:spPr>
      </p:pic>
    </p:spTree>
    <p:extLst>
      <p:ext uri="{BB962C8B-B14F-4D97-AF65-F5344CB8AC3E}">
        <p14:creationId xmlns:p14="http://schemas.microsoft.com/office/powerpoint/2010/main" val="219315143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7812" t="5682" b="-5430"/>
          <a:stretch/>
        </p:blipFill>
        <p:spPr>
          <a:xfrm>
            <a:off x="609601" y="360218"/>
            <a:ext cx="10861964" cy="6109855"/>
          </a:xfrm>
          <a:prstGeom prst="rect">
            <a:avLst/>
          </a:prstGeom>
        </p:spPr>
      </p:pic>
    </p:spTree>
    <p:extLst>
      <p:ext uri="{BB962C8B-B14F-4D97-AF65-F5344CB8AC3E}">
        <p14:creationId xmlns:p14="http://schemas.microsoft.com/office/powerpoint/2010/main" val="347604100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581891" y="327314"/>
            <a:ext cx="11402291" cy="6413788"/>
          </a:xfrm>
          <a:prstGeom prst="rect">
            <a:avLst/>
          </a:prstGeom>
        </p:spPr>
      </p:pic>
    </p:spTree>
    <p:extLst>
      <p:ext uri="{BB962C8B-B14F-4D97-AF65-F5344CB8AC3E}">
        <p14:creationId xmlns:p14="http://schemas.microsoft.com/office/powerpoint/2010/main" val="15780578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Aws Services – Auto Scaling</a:t>
            </a:r>
            <a:endParaRPr lang="en-IN" dirty="0"/>
          </a:p>
        </p:txBody>
      </p:sp>
      <p:pic>
        <p:nvPicPr>
          <p:cNvPr id="4" name="Picture 3"/>
          <p:cNvPicPr>
            <a:picLocks noChangeAspect="1"/>
          </p:cNvPicPr>
          <p:nvPr/>
        </p:nvPicPr>
        <p:blipFill rotWithShape="1">
          <a:blip r:embed="rId2"/>
          <a:srcRect l="9208" t="11721" r="1508" b="19697"/>
          <a:stretch/>
        </p:blipFill>
        <p:spPr>
          <a:xfrm>
            <a:off x="975880" y="1690688"/>
            <a:ext cx="9927647" cy="4287377"/>
          </a:xfrm>
          <a:prstGeom prst="rect">
            <a:avLst/>
          </a:prstGeom>
        </p:spPr>
      </p:pic>
    </p:spTree>
    <p:extLst>
      <p:ext uri="{BB962C8B-B14F-4D97-AF65-F5344CB8AC3E}">
        <p14:creationId xmlns:p14="http://schemas.microsoft.com/office/powerpoint/2010/main" val="182152121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Picture 3"/>
          <p:cNvPicPr>
            <a:picLocks noChangeAspect="1"/>
          </p:cNvPicPr>
          <p:nvPr/>
        </p:nvPicPr>
        <p:blipFill rotWithShape="1">
          <a:blip r:embed="rId2"/>
          <a:srcRect t="6486"/>
          <a:stretch/>
        </p:blipFill>
        <p:spPr>
          <a:xfrm>
            <a:off x="-1" y="429491"/>
            <a:ext cx="11665527" cy="6192981"/>
          </a:xfrm>
          <a:prstGeom prst="rect">
            <a:avLst/>
          </a:prstGeom>
        </p:spPr>
      </p:pic>
    </p:spTree>
    <p:extLst>
      <p:ext uri="{BB962C8B-B14F-4D97-AF65-F5344CB8AC3E}">
        <p14:creationId xmlns:p14="http://schemas.microsoft.com/office/powerpoint/2010/main" val="422517849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rotWithShape="1">
          <a:blip r:embed="rId2"/>
          <a:srcRect b="9695"/>
          <a:stretch/>
        </p:blipFill>
        <p:spPr>
          <a:xfrm>
            <a:off x="429491" y="241589"/>
            <a:ext cx="11028218" cy="6339320"/>
          </a:xfrm>
          <a:prstGeom prst="rect">
            <a:avLst/>
          </a:prstGeom>
        </p:spPr>
      </p:pic>
    </p:spTree>
    <p:extLst>
      <p:ext uri="{BB962C8B-B14F-4D97-AF65-F5344CB8AC3E}">
        <p14:creationId xmlns:p14="http://schemas.microsoft.com/office/powerpoint/2010/main" val="331572384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304799" y="171449"/>
            <a:ext cx="11665527" cy="6561859"/>
          </a:xfrm>
          <a:prstGeom prst="rect">
            <a:avLst/>
          </a:prstGeom>
        </p:spPr>
      </p:pic>
    </p:spTree>
    <p:extLst>
      <p:ext uri="{BB962C8B-B14F-4D97-AF65-F5344CB8AC3E}">
        <p14:creationId xmlns:p14="http://schemas.microsoft.com/office/powerpoint/2010/main" val="163557992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193964" y="113868"/>
            <a:ext cx="11748654" cy="6608618"/>
          </a:xfrm>
          <a:prstGeom prst="rect">
            <a:avLst/>
          </a:prstGeom>
        </p:spPr>
      </p:pic>
    </p:spTree>
    <p:extLst>
      <p:ext uri="{BB962C8B-B14F-4D97-AF65-F5344CB8AC3E}">
        <p14:creationId xmlns:p14="http://schemas.microsoft.com/office/powerpoint/2010/main" val="91586083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63" t="15377" r="63" b="-1269"/>
          <a:stretch/>
        </p:blipFill>
        <p:spPr>
          <a:xfrm>
            <a:off x="598344" y="1243013"/>
            <a:ext cx="11222181" cy="5229225"/>
          </a:xfrm>
          <a:prstGeom prst="rect">
            <a:avLst/>
          </a:prstGeom>
        </p:spPr>
      </p:pic>
      <p:sp>
        <p:nvSpPr>
          <p:cNvPr id="5" name="TextBox 4"/>
          <p:cNvSpPr txBox="1"/>
          <p:nvPr/>
        </p:nvSpPr>
        <p:spPr>
          <a:xfrm>
            <a:off x="2452255" y="595746"/>
            <a:ext cx="5096267" cy="523220"/>
          </a:xfrm>
          <a:prstGeom prst="rect">
            <a:avLst/>
          </a:prstGeom>
          <a:noFill/>
        </p:spPr>
        <p:txBody>
          <a:bodyPr wrap="none" rtlCol="0">
            <a:spAutoFit/>
          </a:bodyPr>
          <a:lstStyle/>
          <a:p>
            <a:r>
              <a:rPr lang="en-US" sz="2800" b="1" dirty="0" smtClean="0"/>
              <a:t>Route 53  : DNS SOA Record</a:t>
            </a:r>
            <a:endParaRPr lang="en-IN" sz="2800" b="1" dirty="0"/>
          </a:p>
        </p:txBody>
      </p:sp>
    </p:spTree>
    <p:extLst>
      <p:ext uri="{BB962C8B-B14F-4D97-AF65-F5344CB8AC3E}">
        <p14:creationId xmlns:p14="http://schemas.microsoft.com/office/powerpoint/2010/main" val="3390388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Route 53 : DNS records</a:t>
            </a:r>
            <a:endParaRPr lang="en-IN" dirty="0"/>
          </a:p>
        </p:txBody>
      </p:sp>
      <p:pic>
        <p:nvPicPr>
          <p:cNvPr id="4" name="Picture 3"/>
          <p:cNvPicPr>
            <a:picLocks noChangeAspect="1"/>
          </p:cNvPicPr>
          <p:nvPr/>
        </p:nvPicPr>
        <p:blipFill rotWithShape="1">
          <a:blip r:embed="rId2"/>
          <a:srcRect t="12396"/>
          <a:stretch/>
        </p:blipFill>
        <p:spPr>
          <a:xfrm>
            <a:off x="838200" y="1343026"/>
            <a:ext cx="10515600" cy="4889720"/>
          </a:xfrm>
          <a:prstGeom prst="rect">
            <a:avLst/>
          </a:prstGeom>
        </p:spPr>
      </p:pic>
    </p:spTree>
    <p:extLst>
      <p:ext uri="{BB962C8B-B14F-4D97-AF65-F5344CB8AC3E}">
        <p14:creationId xmlns:p14="http://schemas.microsoft.com/office/powerpoint/2010/main" val="295110953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Route 53 : Other Records</a:t>
            </a:r>
            <a:endParaRPr lang="en-IN" dirty="0"/>
          </a:p>
        </p:txBody>
      </p:sp>
      <p:pic>
        <p:nvPicPr>
          <p:cNvPr id="4" name="Picture 3"/>
          <p:cNvPicPr>
            <a:picLocks noChangeAspect="1"/>
          </p:cNvPicPr>
          <p:nvPr/>
        </p:nvPicPr>
        <p:blipFill rotWithShape="1">
          <a:blip r:embed="rId2"/>
          <a:srcRect t="12117"/>
          <a:stretch/>
        </p:blipFill>
        <p:spPr>
          <a:xfrm>
            <a:off x="563706" y="1690688"/>
            <a:ext cx="10256694" cy="5072079"/>
          </a:xfrm>
          <a:prstGeom prst="rect">
            <a:avLst/>
          </a:prstGeom>
        </p:spPr>
      </p:pic>
    </p:spTree>
    <p:extLst>
      <p:ext uri="{BB962C8B-B14F-4D97-AF65-F5344CB8AC3E}">
        <p14:creationId xmlns:p14="http://schemas.microsoft.com/office/powerpoint/2010/main" val="180831296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Route 53 : Routing Policy</a:t>
            </a:r>
            <a:endParaRPr lang="en-IN" dirty="0"/>
          </a:p>
        </p:txBody>
      </p:sp>
      <p:pic>
        <p:nvPicPr>
          <p:cNvPr id="4" name="Picture 3"/>
          <p:cNvPicPr>
            <a:picLocks noChangeAspect="1"/>
          </p:cNvPicPr>
          <p:nvPr/>
        </p:nvPicPr>
        <p:blipFill rotWithShape="1">
          <a:blip r:embed="rId2"/>
          <a:srcRect t="15764"/>
          <a:stretch/>
        </p:blipFill>
        <p:spPr>
          <a:xfrm>
            <a:off x="692726" y="1440873"/>
            <a:ext cx="10812063" cy="4821382"/>
          </a:xfrm>
          <a:prstGeom prst="rect">
            <a:avLst/>
          </a:prstGeom>
        </p:spPr>
      </p:pic>
    </p:spTree>
    <p:extLst>
      <p:ext uri="{BB962C8B-B14F-4D97-AF65-F5344CB8AC3E}">
        <p14:creationId xmlns:p14="http://schemas.microsoft.com/office/powerpoint/2010/main" val="71115145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Route 53: Routing Policy Types</a:t>
            </a:r>
            <a:endParaRPr lang="en-IN" dirty="0"/>
          </a:p>
        </p:txBody>
      </p:sp>
      <p:pic>
        <p:nvPicPr>
          <p:cNvPr id="4" name="Picture 3"/>
          <p:cNvPicPr>
            <a:picLocks noChangeAspect="1"/>
          </p:cNvPicPr>
          <p:nvPr/>
        </p:nvPicPr>
        <p:blipFill rotWithShape="1">
          <a:blip r:embed="rId2"/>
          <a:srcRect t="12927"/>
          <a:stretch/>
        </p:blipFill>
        <p:spPr>
          <a:xfrm>
            <a:off x="646834" y="1274619"/>
            <a:ext cx="10367530" cy="4877968"/>
          </a:xfrm>
          <a:prstGeom prst="rect">
            <a:avLst/>
          </a:prstGeom>
        </p:spPr>
      </p:pic>
    </p:spTree>
    <p:extLst>
      <p:ext uri="{BB962C8B-B14F-4D97-AF65-F5344CB8AC3E}">
        <p14:creationId xmlns:p14="http://schemas.microsoft.com/office/powerpoint/2010/main" val="236267035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Route 53 : Weighted Routing Policy</a:t>
            </a:r>
            <a:endParaRPr lang="en-IN" dirty="0"/>
          </a:p>
        </p:txBody>
      </p:sp>
      <p:sp>
        <p:nvSpPr>
          <p:cNvPr id="3" name="Text Placeholder 2"/>
          <p:cNvSpPr>
            <a:spLocks noGrp="1"/>
          </p:cNvSpPr>
          <p:nvPr>
            <p:ph type="body" idx="1"/>
          </p:nvPr>
        </p:nvSpPr>
        <p:spPr/>
        <p:txBody>
          <a:bodyPr/>
          <a:lstStyle/>
          <a:p>
            <a:endParaRPr lang="en-IN" dirty="0"/>
          </a:p>
        </p:txBody>
      </p:sp>
      <p:pic>
        <p:nvPicPr>
          <p:cNvPr id="4" name="Picture 3"/>
          <p:cNvPicPr>
            <a:picLocks noChangeAspect="1"/>
          </p:cNvPicPr>
          <p:nvPr/>
        </p:nvPicPr>
        <p:blipFill rotWithShape="1">
          <a:blip r:embed="rId2"/>
          <a:srcRect t="12248"/>
          <a:stretch/>
        </p:blipFill>
        <p:spPr>
          <a:xfrm>
            <a:off x="838200" y="1411963"/>
            <a:ext cx="10785764" cy="4714507"/>
          </a:xfrm>
          <a:prstGeom prst="rect">
            <a:avLst/>
          </a:prstGeom>
        </p:spPr>
      </p:pic>
    </p:spTree>
    <p:extLst>
      <p:ext uri="{BB962C8B-B14F-4D97-AF65-F5344CB8AC3E}">
        <p14:creationId xmlns:p14="http://schemas.microsoft.com/office/powerpoint/2010/main" val="26832596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AWS services - Storage</a:t>
            </a:r>
            <a:endParaRPr lang="en-IN" dirty="0"/>
          </a:p>
        </p:txBody>
      </p:sp>
      <p:pic>
        <p:nvPicPr>
          <p:cNvPr id="4" name="Picture 3"/>
          <p:cNvPicPr>
            <a:picLocks noChangeAspect="1"/>
          </p:cNvPicPr>
          <p:nvPr/>
        </p:nvPicPr>
        <p:blipFill rotWithShape="1">
          <a:blip r:embed="rId2"/>
          <a:srcRect t="13277" b="11777"/>
          <a:stretch/>
        </p:blipFill>
        <p:spPr>
          <a:xfrm>
            <a:off x="429490" y="1260765"/>
            <a:ext cx="10924309" cy="5320144"/>
          </a:xfrm>
          <a:prstGeom prst="rect">
            <a:avLst/>
          </a:prstGeom>
        </p:spPr>
      </p:pic>
    </p:spTree>
    <p:extLst>
      <p:ext uri="{BB962C8B-B14F-4D97-AF65-F5344CB8AC3E}">
        <p14:creationId xmlns:p14="http://schemas.microsoft.com/office/powerpoint/2010/main" val="286833547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Route 53 : Weighted Routing Policy</a:t>
            </a:r>
            <a:endParaRPr lang="en-IN" dirty="0"/>
          </a:p>
        </p:txBody>
      </p:sp>
      <p:sp>
        <p:nvSpPr>
          <p:cNvPr id="3" name="Text Placeholder 2"/>
          <p:cNvSpPr>
            <a:spLocks noGrp="1"/>
          </p:cNvSpPr>
          <p:nvPr>
            <p:ph type="body" idx="1"/>
          </p:nvPr>
        </p:nvSpPr>
        <p:spPr/>
        <p:txBody>
          <a:bodyPr/>
          <a:lstStyle/>
          <a:p>
            <a:endParaRPr lang="en-IN" dirty="0"/>
          </a:p>
        </p:txBody>
      </p:sp>
      <p:pic>
        <p:nvPicPr>
          <p:cNvPr id="4" name="Picture 3"/>
          <p:cNvPicPr>
            <a:picLocks noChangeAspect="1"/>
          </p:cNvPicPr>
          <p:nvPr/>
        </p:nvPicPr>
        <p:blipFill rotWithShape="1">
          <a:blip r:embed="rId2"/>
          <a:srcRect t="11989"/>
          <a:stretch/>
        </p:blipFill>
        <p:spPr>
          <a:xfrm>
            <a:off x="838200" y="1898072"/>
            <a:ext cx="10515600" cy="4413827"/>
          </a:xfrm>
          <a:prstGeom prst="rect">
            <a:avLst/>
          </a:prstGeom>
        </p:spPr>
      </p:pic>
    </p:spTree>
    <p:extLst>
      <p:ext uri="{BB962C8B-B14F-4D97-AF65-F5344CB8AC3E}">
        <p14:creationId xmlns:p14="http://schemas.microsoft.com/office/powerpoint/2010/main" val="388197056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Route 53: Failover Routing Policy</a:t>
            </a:r>
            <a:endParaRPr lang="en-IN" dirty="0"/>
          </a:p>
        </p:txBody>
      </p:sp>
      <p:sp>
        <p:nvSpPr>
          <p:cNvPr id="3" name="Text Placeholder 2"/>
          <p:cNvSpPr>
            <a:spLocks noGrp="1"/>
          </p:cNvSpPr>
          <p:nvPr>
            <p:ph type="body" idx="1"/>
          </p:nvPr>
        </p:nvSpPr>
        <p:spPr/>
        <p:txBody>
          <a:bodyPr/>
          <a:lstStyle/>
          <a:p>
            <a:endParaRPr lang="en-IN" dirty="0"/>
          </a:p>
        </p:txBody>
      </p:sp>
      <p:pic>
        <p:nvPicPr>
          <p:cNvPr id="4" name="Picture 3"/>
          <p:cNvPicPr>
            <a:picLocks noChangeAspect="1"/>
          </p:cNvPicPr>
          <p:nvPr/>
        </p:nvPicPr>
        <p:blipFill rotWithShape="1">
          <a:blip r:embed="rId2"/>
          <a:srcRect t="15489"/>
          <a:stretch/>
        </p:blipFill>
        <p:spPr>
          <a:xfrm>
            <a:off x="838200" y="1336135"/>
            <a:ext cx="10515600" cy="5203210"/>
          </a:xfrm>
          <a:prstGeom prst="rect">
            <a:avLst/>
          </a:prstGeom>
        </p:spPr>
      </p:pic>
    </p:spTree>
    <p:extLst>
      <p:ext uri="{BB962C8B-B14F-4D97-AF65-F5344CB8AC3E}">
        <p14:creationId xmlns:p14="http://schemas.microsoft.com/office/powerpoint/2010/main" val="131628485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Route 53 : Failover Routing Policy</a:t>
            </a:r>
            <a:endParaRPr lang="en-IN" dirty="0"/>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rotWithShape="1">
          <a:blip r:embed="rId2"/>
          <a:srcRect t="13588"/>
          <a:stretch/>
        </p:blipFill>
        <p:spPr>
          <a:xfrm>
            <a:off x="512617" y="1690688"/>
            <a:ext cx="10986655" cy="4848657"/>
          </a:xfrm>
          <a:prstGeom prst="rect">
            <a:avLst/>
          </a:prstGeom>
        </p:spPr>
      </p:pic>
    </p:spTree>
    <p:extLst>
      <p:ext uri="{BB962C8B-B14F-4D97-AF65-F5344CB8AC3E}">
        <p14:creationId xmlns:p14="http://schemas.microsoft.com/office/powerpoint/2010/main" val="36286275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484908" y="271661"/>
            <a:ext cx="10868891" cy="6115881"/>
          </a:xfrm>
          <a:prstGeom prst="rect">
            <a:avLst/>
          </a:prstGeom>
        </p:spPr>
      </p:pic>
    </p:spTree>
    <p:extLst>
      <p:ext uri="{BB962C8B-B14F-4D97-AF65-F5344CB8AC3E}">
        <p14:creationId xmlns:p14="http://schemas.microsoft.com/office/powerpoint/2010/main" val="336488696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124690" y="68968"/>
            <a:ext cx="11499273" cy="6470594"/>
          </a:xfrm>
          <a:prstGeom prst="rect">
            <a:avLst/>
          </a:prstGeom>
        </p:spPr>
      </p:pic>
    </p:spTree>
    <p:extLst>
      <p:ext uri="{BB962C8B-B14F-4D97-AF65-F5344CB8AC3E}">
        <p14:creationId xmlns:p14="http://schemas.microsoft.com/office/powerpoint/2010/main" val="87043624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dirty="0"/>
          </a:p>
        </p:txBody>
      </p:sp>
      <p:pic>
        <p:nvPicPr>
          <p:cNvPr id="4" name="Picture 3"/>
          <p:cNvPicPr>
            <a:picLocks noChangeAspect="1"/>
          </p:cNvPicPr>
          <p:nvPr/>
        </p:nvPicPr>
        <p:blipFill>
          <a:blip r:embed="rId2"/>
          <a:stretch>
            <a:fillRect/>
          </a:stretch>
        </p:blipFill>
        <p:spPr>
          <a:xfrm>
            <a:off x="678872" y="380804"/>
            <a:ext cx="10861963" cy="5776759"/>
          </a:xfrm>
          <a:prstGeom prst="rect">
            <a:avLst/>
          </a:prstGeom>
        </p:spPr>
      </p:pic>
    </p:spTree>
    <p:extLst>
      <p:ext uri="{BB962C8B-B14F-4D97-AF65-F5344CB8AC3E}">
        <p14:creationId xmlns:p14="http://schemas.microsoft.com/office/powerpoint/2010/main" val="414279726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838200" y="470457"/>
            <a:ext cx="10515600" cy="5917085"/>
          </a:xfrm>
          <a:prstGeom prst="rect">
            <a:avLst/>
          </a:prstGeom>
        </p:spPr>
      </p:pic>
    </p:spTree>
    <p:extLst>
      <p:ext uri="{BB962C8B-B14F-4D97-AF65-F5344CB8AC3E}">
        <p14:creationId xmlns:p14="http://schemas.microsoft.com/office/powerpoint/2010/main" val="312873104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rotWithShape="1">
          <a:blip r:embed="rId2"/>
          <a:srcRect b="10644"/>
          <a:stretch/>
        </p:blipFill>
        <p:spPr>
          <a:xfrm>
            <a:off x="649111" y="365126"/>
            <a:ext cx="10933289" cy="6188074"/>
          </a:xfrm>
          <a:prstGeom prst="rect">
            <a:avLst/>
          </a:prstGeom>
        </p:spPr>
      </p:pic>
    </p:spTree>
    <p:extLst>
      <p:ext uri="{BB962C8B-B14F-4D97-AF65-F5344CB8AC3E}">
        <p14:creationId xmlns:p14="http://schemas.microsoft.com/office/powerpoint/2010/main" val="273841073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rotWithShape="1">
          <a:blip r:embed="rId2"/>
          <a:srcRect b="13267"/>
          <a:stretch/>
        </p:blipFill>
        <p:spPr>
          <a:xfrm>
            <a:off x="554182" y="310642"/>
            <a:ext cx="10917382" cy="6048594"/>
          </a:xfrm>
          <a:prstGeom prst="rect">
            <a:avLst/>
          </a:prstGeom>
        </p:spPr>
      </p:pic>
    </p:spTree>
    <p:extLst>
      <p:ext uri="{BB962C8B-B14F-4D97-AF65-F5344CB8AC3E}">
        <p14:creationId xmlns:p14="http://schemas.microsoft.com/office/powerpoint/2010/main" val="384064152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rotWithShape="1">
          <a:blip r:embed="rId2"/>
          <a:srcRect b="11958"/>
          <a:stretch/>
        </p:blipFill>
        <p:spPr>
          <a:xfrm>
            <a:off x="637308" y="357416"/>
            <a:ext cx="10716491" cy="6237348"/>
          </a:xfrm>
          <a:prstGeom prst="rect">
            <a:avLst/>
          </a:prstGeom>
        </p:spPr>
      </p:pic>
    </p:spTree>
    <p:extLst>
      <p:ext uri="{BB962C8B-B14F-4D97-AF65-F5344CB8AC3E}">
        <p14:creationId xmlns:p14="http://schemas.microsoft.com/office/powerpoint/2010/main" val="35219158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Aws Services -Storage</a:t>
            </a:r>
            <a:endParaRPr lang="en-IN" dirty="0"/>
          </a:p>
        </p:txBody>
      </p:sp>
      <p:pic>
        <p:nvPicPr>
          <p:cNvPr id="4" name="Picture 3"/>
          <p:cNvPicPr>
            <a:picLocks noChangeAspect="1"/>
          </p:cNvPicPr>
          <p:nvPr/>
        </p:nvPicPr>
        <p:blipFill rotWithShape="1">
          <a:blip r:embed="rId2"/>
          <a:srcRect l="914" t="37155" r="-914" b="11150"/>
          <a:stretch/>
        </p:blipFill>
        <p:spPr>
          <a:xfrm>
            <a:off x="290946" y="1683327"/>
            <a:ext cx="10606520" cy="4994563"/>
          </a:xfrm>
          <a:prstGeom prst="rect">
            <a:avLst/>
          </a:prstGeom>
        </p:spPr>
      </p:pic>
    </p:spTree>
    <p:extLst>
      <p:ext uri="{BB962C8B-B14F-4D97-AF65-F5344CB8AC3E}">
        <p14:creationId xmlns:p14="http://schemas.microsoft.com/office/powerpoint/2010/main" val="368437941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649111" y="365125"/>
            <a:ext cx="10947144" cy="6157768"/>
          </a:xfrm>
          <a:prstGeom prst="rect">
            <a:avLst/>
          </a:prstGeom>
        </p:spPr>
      </p:pic>
    </p:spTree>
    <p:extLst>
      <p:ext uri="{BB962C8B-B14F-4D97-AF65-F5344CB8AC3E}">
        <p14:creationId xmlns:p14="http://schemas.microsoft.com/office/powerpoint/2010/main" val="319831771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692727" y="388600"/>
            <a:ext cx="10307782" cy="6178455"/>
          </a:xfrm>
          <a:prstGeom prst="rect">
            <a:avLst/>
          </a:prstGeom>
        </p:spPr>
      </p:pic>
    </p:spTree>
    <p:extLst>
      <p:ext uri="{BB962C8B-B14F-4D97-AF65-F5344CB8AC3E}">
        <p14:creationId xmlns:p14="http://schemas.microsoft.com/office/powerpoint/2010/main" val="34242215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dirty="0"/>
          </a:p>
        </p:txBody>
      </p:sp>
      <p:pic>
        <p:nvPicPr>
          <p:cNvPr id="5" name="Picture 4"/>
          <p:cNvPicPr>
            <a:picLocks noChangeAspect="1"/>
          </p:cNvPicPr>
          <p:nvPr/>
        </p:nvPicPr>
        <p:blipFill>
          <a:blip r:embed="rId2"/>
          <a:stretch>
            <a:fillRect/>
          </a:stretch>
        </p:blipFill>
        <p:spPr>
          <a:xfrm>
            <a:off x="498764" y="280555"/>
            <a:ext cx="10972800" cy="6172200"/>
          </a:xfrm>
          <a:prstGeom prst="rect">
            <a:avLst/>
          </a:prstGeom>
        </p:spPr>
      </p:pic>
    </p:spTree>
    <p:extLst>
      <p:ext uri="{BB962C8B-B14F-4D97-AF65-F5344CB8AC3E}">
        <p14:creationId xmlns:p14="http://schemas.microsoft.com/office/powerpoint/2010/main" val="43342762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568036" y="319520"/>
            <a:ext cx="11008206" cy="6192116"/>
          </a:xfrm>
          <a:prstGeom prst="rect">
            <a:avLst/>
          </a:prstGeom>
        </p:spPr>
      </p:pic>
    </p:spTree>
    <p:extLst>
      <p:ext uri="{BB962C8B-B14F-4D97-AF65-F5344CB8AC3E}">
        <p14:creationId xmlns:p14="http://schemas.microsoft.com/office/powerpoint/2010/main" val="109308161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1219200" y="685800"/>
            <a:ext cx="9753600" cy="5486400"/>
          </a:xfrm>
          <a:prstGeom prst="rect">
            <a:avLst/>
          </a:prstGeom>
        </p:spPr>
      </p:pic>
    </p:spTree>
    <p:extLst>
      <p:ext uri="{BB962C8B-B14F-4D97-AF65-F5344CB8AC3E}">
        <p14:creationId xmlns:p14="http://schemas.microsoft.com/office/powerpoint/2010/main" val="133616549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4" name="Picture 3"/>
          <p:cNvPicPr>
            <a:picLocks noChangeAspect="1"/>
          </p:cNvPicPr>
          <p:nvPr/>
        </p:nvPicPr>
        <p:blipFill>
          <a:blip r:embed="rId2"/>
          <a:stretch>
            <a:fillRect/>
          </a:stretch>
        </p:blipFill>
        <p:spPr>
          <a:xfrm>
            <a:off x="1219200" y="685800"/>
            <a:ext cx="9753600" cy="5486400"/>
          </a:xfrm>
          <a:prstGeom prst="rect">
            <a:avLst/>
          </a:prstGeom>
        </p:spPr>
      </p:pic>
    </p:spTree>
    <p:extLst>
      <p:ext uri="{BB962C8B-B14F-4D97-AF65-F5344CB8AC3E}">
        <p14:creationId xmlns:p14="http://schemas.microsoft.com/office/powerpoint/2010/main" val="90139773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 for the Day</a:t>
            </a:r>
            <a:br>
              <a:rPr lang="en-US" dirty="0" smtClean="0"/>
            </a:br>
            <a:endParaRPr lang="en-IN" dirty="0"/>
          </a:p>
        </p:txBody>
      </p:sp>
      <p:sp>
        <p:nvSpPr>
          <p:cNvPr id="3" name="Text Placeholder 2"/>
          <p:cNvSpPr>
            <a:spLocks noGrp="1"/>
          </p:cNvSpPr>
          <p:nvPr>
            <p:ph type="body" idx="1"/>
          </p:nvPr>
        </p:nvSpPr>
        <p:spPr>
          <a:xfrm>
            <a:off x="838200" y="1108364"/>
            <a:ext cx="10515600" cy="5068599"/>
          </a:xfrm>
        </p:spPr>
        <p:txBody>
          <a:bodyPr/>
          <a:lstStyle/>
          <a:p>
            <a:r>
              <a:rPr lang="en-US" dirty="0" err="1" smtClean="0"/>
              <a:t>CloudFormation</a:t>
            </a:r>
            <a:endParaRPr lang="en-US" dirty="0" smtClean="0"/>
          </a:p>
          <a:p>
            <a:r>
              <a:rPr lang="en-US" dirty="0" err="1" smtClean="0"/>
              <a:t>CloudFront</a:t>
            </a:r>
            <a:endParaRPr lang="en-US" dirty="0" smtClean="0"/>
          </a:p>
          <a:p>
            <a:r>
              <a:rPr lang="en-US" dirty="0" smtClean="0"/>
              <a:t>Elastic </a:t>
            </a:r>
            <a:r>
              <a:rPr lang="en-US" dirty="0" err="1" smtClean="0"/>
              <a:t>Beanstack</a:t>
            </a:r>
            <a:endParaRPr lang="en-US" dirty="0" smtClean="0"/>
          </a:p>
          <a:p>
            <a:r>
              <a:rPr lang="en-US" dirty="0" err="1" smtClean="0"/>
              <a:t>Autoscaling</a:t>
            </a:r>
            <a:endParaRPr lang="en-US" dirty="0" smtClean="0"/>
          </a:p>
          <a:p>
            <a:r>
              <a:rPr lang="en-US" dirty="0" smtClean="0"/>
              <a:t>Ec2 Instance with Software </a:t>
            </a:r>
            <a:r>
              <a:rPr lang="en-US" dirty="0" smtClean="0"/>
              <a:t>Provisioning</a:t>
            </a:r>
          </a:p>
          <a:p>
            <a:r>
              <a:rPr lang="en-US" dirty="0" smtClean="0"/>
              <a:t>Route 53</a:t>
            </a:r>
            <a:endParaRPr lang="en-IN" dirty="0"/>
          </a:p>
        </p:txBody>
      </p:sp>
    </p:spTree>
    <p:extLst>
      <p:ext uri="{BB962C8B-B14F-4D97-AF65-F5344CB8AC3E}">
        <p14:creationId xmlns:p14="http://schemas.microsoft.com/office/powerpoint/2010/main" val="27273207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AWS services – Amazon RDS</a:t>
            </a:r>
            <a:endParaRPr lang="en-IN" dirty="0"/>
          </a:p>
        </p:txBody>
      </p:sp>
      <p:pic>
        <p:nvPicPr>
          <p:cNvPr id="4" name="Picture 3"/>
          <p:cNvPicPr>
            <a:picLocks noChangeAspect="1"/>
          </p:cNvPicPr>
          <p:nvPr/>
        </p:nvPicPr>
        <p:blipFill rotWithShape="1">
          <a:blip r:embed="rId2"/>
          <a:srcRect t="12833" b="10761"/>
          <a:stretch/>
        </p:blipFill>
        <p:spPr>
          <a:xfrm>
            <a:off x="498763" y="1343891"/>
            <a:ext cx="11249891" cy="5320145"/>
          </a:xfrm>
          <a:prstGeom prst="rect">
            <a:avLst/>
          </a:prstGeom>
        </p:spPr>
      </p:pic>
    </p:spTree>
    <p:extLst>
      <p:ext uri="{BB962C8B-B14F-4D97-AF65-F5344CB8AC3E}">
        <p14:creationId xmlns:p14="http://schemas.microsoft.com/office/powerpoint/2010/main" val="30675368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AWS Services - IAM</a:t>
            </a:r>
            <a:endParaRPr lang="en-IN" dirty="0"/>
          </a:p>
        </p:txBody>
      </p:sp>
      <p:pic>
        <p:nvPicPr>
          <p:cNvPr id="4" name="Picture 3"/>
          <p:cNvPicPr>
            <a:picLocks noChangeAspect="1"/>
          </p:cNvPicPr>
          <p:nvPr/>
        </p:nvPicPr>
        <p:blipFill rotWithShape="1">
          <a:blip r:embed="rId2"/>
          <a:srcRect t="13209" b="10255"/>
          <a:stretch/>
        </p:blipFill>
        <p:spPr>
          <a:xfrm>
            <a:off x="678872" y="1191491"/>
            <a:ext cx="10674928" cy="5430982"/>
          </a:xfrm>
          <a:prstGeom prst="rect">
            <a:avLst/>
          </a:prstGeom>
        </p:spPr>
      </p:pic>
    </p:spTree>
    <p:extLst>
      <p:ext uri="{BB962C8B-B14F-4D97-AF65-F5344CB8AC3E}">
        <p14:creationId xmlns:p14="http://schemas.microsoft.com/office/powerpoint/2010/main" val="3637536532"/>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879</TotalTime>
  <Words>512</Words>
  <Application>Microsoft Office PowerPoint</Application>
  <PresentationFormat>Widescreen</PresentationFormat>
  <Paragraphs>61</Paragraphs>
  <Slides>76</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76</vt:i4>
      </vt:variant>
    </vt:vector>
  </HeadingPairs>
  <TitlesOfParts>
    <vt:vector size="80" baseType="lpstr">
      <vt:lpstr>Arial</vt:lpstr>
      <vt:lpstr>Calibri</vt:lpstr>
      <vt:lpstr>Georgia</vt:lpstr>
      <vt:lpstr>Office Theme</vt:lpstr>
      <vt:lpstr>Cloud Computing Models</vt:lpstr>
      <vt:lpstr>Service Domains in AWS</vt:lpstr>
      <vt:lpstr>AWS Services = EC2</vt:lpstr>
      <vt:lpstr>AWS Services – Elastic Load Balancing</vt:lpstr>
      <vt:lpstr>Aws Services – Auto Scaling</vt:lpstr>
      <vt:lpstr>AWS services - Storage</vt:lpstr>
      <vt:lpstr>Aws Services -Storage</vt:lpstr>
      <vt:lpstr>AWS services – Amazon RDS</vt:lpstr>
      <vt:lpstr>AWS Services - IAM</vt:lpstr>
      <vt:lpstr>AWS Services – Simple Notification Service</vt:lpstr>
      <vt:lpstr>Aws Services – Simple Queue Service</vt:lpstr>
      <vt:lpstr>AWS Pricing</vt:lpstr>
      <vt:lpstr>AWS Pricing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Elastic Compute 2</vt:lpstr>
      <vt:lpstr>What is Ec2?</vt:lpstr>
      <vt:lpstr>Virtualization</vt:lpstr>
      <vt:lpstr>Ec2 Options?</vt:lpstr>
      <vt:lpstr>On Demand</vt:lpstr>
      <vt:lpstr>Reserved</vt:lpstr>
      <vt:lpstr>Spot</vt:lpstr>
      <vt:lpstr>Dedicated Hosts</vt:lpstr>
      <vt:lpstr>EC2 Instance Type</vt:lpstr>
      <vt:lpstr>Aws – VPC( Access Internet Via NAT gateway)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Route 53 : DNS records</vt:lpstr>
      <vt:lpstr>Route 53 : Other Records</vt:lpstr>
      <vt:lpstr>Route 53 : Routing Policy</vt:lpstr>
      <vt:lpstr>Route 53: Routing Policy Types</vt:lpstr>
      <vt:lpstr>Route 53 : Weighted Routing Policy</vt:lpstr>
      <vt:lpstr>Route 53 : Weighted Routing Policy</vt:lpstr>
      <vt:lpstr>Route 53: Failover Routing Policy</vt:lpstr>
      <vt:lpstr>Route 53 : Failover Routing Policy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Agenda for the Day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Elastic Compute 2</dc:title>
  <dc:creator>RedHat</dc:creator>
  <cp:lastModifiedBy>RedHat</cp:lastModifiedBy>
  <cp:revision>44</cp:revision>
  <dcterms:modified xsi:type="dcterms:W3CDTF">2022-01-08T04:26:57Z</dcterms:modified>
</cp:coreProperties>
</file>